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60" r:id="rId7"/>
    <p:sldId id="261" r:id="rId8"/>
    <p:sldId id="262" r:id="rId9"/>
    <p:sldId id="263" r:id="rId10"/>
    <p:sldId id="266" r:id="rId11"/>
    <p:sldId id="265" r:id="rId12"/>
    <p:sldId id="271"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3" autoAdjust="0"/>
    <p:restoredTop sz="94660"/>
  </p:normalViewPr>
  <p:slideViewPr>
    <p:cSldViewPr snapToGrid="0">
      <p:cViewPr>
        <p:scale>
          <a:sx n="100" d="100"/>
          <a:sy n="100" d="100"/>
        </p:scale>
        <p:origin x="85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295AC-A085-1244-AE5F-76227AC9D8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CE0861-273E-349A-0FB4-839DDBEF11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2AD9FE-4B9C-FC86-D629-B8F31082FB0C}"/>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5" name="Footer Placeholder 4">
            <a:extLst>
              <a:ext uri="{FF2B5EF4-FFF2-40B4-BE49-F238E27FC236}">
                <a16:creationId xmlns:a16="http://schemas.microsoft.com/office/drawing/2014/main" id="{658538C4-975F-1177-8FF6-A50722D54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76E5A-6740-D182-C7D2-2B966BA47A30}"/>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371645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7179-EF11-EA70-5798-3340DD5567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EA5E65-76A8-9872-214C-42A196E5AA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1415FC-F98D-4244-D667-FC51591B4511}"/>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5" name="Footer Placeholder 4">
            <a:extLst>
              <a:ext uri="{FF2B5EF4-FFF2-40B4-BE49-F238E27FC236}">
                <a16:creationId xmlns:a16="http://schemas.microsoft.com/office/drawing/2014/main" id="{BA9DA505-2DC2-2C5F-5E9B-4690F5390D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39157-E0E5-7FFD-B1E3-605710C63A7D}"/>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2323845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690972-BFEF-4DEC-3098-090C02030F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7ABC25-F803-490A-DC2A-43151703F4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66D31B-78AB-20A3-3266-D9DDADDD99FD}"/>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5" name="Footer Placeholder 4">
            <a:extLst>
              <a:ext uri="{FF2B5EF4-FFF2-40B4-BE49-F238E27FC236}">
                <a16:creationId xmlns:a16="http://schemas.microsoft.com/office/drawing/2014/main" id="{01DD312F-2225-664E-8B02-5021E0D273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DF3E37-BD8C-EE49-7B46-53213D84ECCC}"/>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1545415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B2653-D1D4-5EBC-B2D4-288EC69292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FA43EE-CAC0-F3FC-75E8-B180AD41F8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8B3A98-DA45-0D4D-B3A9-0CD19B366177}"/>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5" name="Footer Placeholder 4">
            <a:extLst>
              <a:ext uri="{FF2B5EF4-FFF2-40B4-BE49-F238E27FC236}">
                <a16:creationId xmlns:a16="http://schemas.microsoft.com/office/drawing/2014/main" id="{C8F77145-0973-F3AC-E2B3-0954DE0D4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D8C18F-37FE-A34F-121A-8B2461A23DB5}"/>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3668546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2AE81-2F55-C998-709F-E021EF6D00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2ADBD7-BA26-F803-CEE0-24BA168A60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31EAF9-A2ED-3587-6E95-FDE0285E820D}"/>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5" name="Footer Placeholder 4">
            <a:extLst>
              <a:ext uri="{FF2B5EF4-FFF2-40B4-BE49-F238E27FC236}">
                <a16:creationId xmlns:a16="http://schemas.microsoft.com/office/drawing/2014/main" id="{3FF566B3-45E0-01DE-21D9-10628031A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5555C0-8594-29EC-1B70-A1FDB1B6C7A7}"/>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1863961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FC6BC-3A5A-1CEF-E9E2-83CFF12EC1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DB78A4-7E38-88A6-3556-1EA91151D0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322C16-5276-6860-1C4B-0C841261BF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B126B5-2A5C-2148-A071-1AF20F4E2398}"/>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6" name="Footer Placeholder 5">
            <a:extLst>
              <a:ext uri="{FF2B5EF4-FFF2-40B4-BE49-F238E27FC236}">
                <a16:creationId xmlns:a16="http://schemas.microsoft.com/office/drawing/2014/main" id="{DDECA57B-AFED-0C68-896B-07E6373361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E25299-A4FB-261B-6A03-374DC72D3359}"/>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512557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00CAA-F83C-39BF-8916-D026DB0C33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F92AA4-49DC-310F-0C3E-BF1AEF3B1F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0246B7-8458-DACC-FCD1-4ACFB481E6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6C52F9-0D93-731F-38AD-FB195A7A02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FEE5A1-1BEC-F335-BE37-CCDECC472F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0C0826-8D70-3D14-BF27-7C44100714F8}"/>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8" name="Footer Placeholder 7">
            <a:extLst>
              <a:ext uri="{FF2B5EF4-FFF2-40B4-BE49-F238E27FC236}">
                <a16:creationId xmlns:a16="http://schemas.microsoft.com/office/drawing/2014/main" id="{1246209F-EA9F-8C71-0356-3BF92E6F0E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44017F-4A5F-E241-5004-BDB1D1E3E3E5}"/>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3002551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2591D-E230-B00C-704A-CEB81145B5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CB62BA-4F2A-0B04-997F-BD591AD342D5}"/>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4" name="Footer Placeholder 3">
            <a:extLst>
              <a:ext uri="{FF2B5EF4-FFF2-40B4-BE49-F238E27FC236}">
                <a16:creationId xmlns:a16="http://schemas.microsoft.com/office/drawing/2014/main" id="{F27D57D2-E670-9C5C-5A09-CDAD5C7BDC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994BB4-F659-3ADF-3DA4-A5EBFB86F7C0}"/>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279001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B83968-B07A-1BD8-3575-D7308DB3C941}"/>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3" name="Footer Placeholder 2">
            <a:extLst>
              <a:ext uri="{FF2B5EF4-FFF2-40B4-BE49-F238E27FC236}">
                <a16:creationId xmlns:a16="http://schemas.microsoft.com/office/drawing/2014/main" id="{689AAFCD-FE0D-DB85-F5B7-B3588B3E11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9C5EDE-B687-B64D-D8BA-7D4F92E3A657}"/>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3805187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5B390-54F2-9325-7430-66EB130075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3C6146-EDA7-1A11-18B2-E75EE2C9BD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56DEDF-BDA2-C90A-EFD2-B4A77DCC82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6D26F1-8185-C406-3F1D-29E28F42800F}"/>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6" name="Footer Placeholder 5">
            <a:extLst>
              <a:ext uri="{FF2B5EF4-FFF2-40B4-BE49-F238E27FC236}">
                <a16:creationId xmlns:a16="http://schemas.microsoft.com/office/drawing/2014/main" id="{7DED7364-6E70-EE33-D7A7-B6A92AA770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E41F5C-7A90-4E19-4593-61B57C9D9125}"/>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2446552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EF693-1A48-FB20-722F-4321A56F07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06EC2C-2C2E-A449-48F6-50646943E6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FC3462-25AA-7DBE-D5E7-DD07E3F7D8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67FE42-C9F6-B35B-3358-5465E921784D}"/>
              </a:ext>
            </a:extLst>
          </p:cNvPr>
          <p:cNvSpPr>
            <a:spLocks noGrp="1"/>
          </p:cNvSpPr>
          <p:nvPr>
            <p:ph type="dt" sz="half" idx="10"/>
          </p:nvPr>
        </p:nvSpPr>
        <p:spPr/>
        <p:txBody>
          <a:bodyPr/>
          <a:lstStyle/>
          <a:p>
            <a:fld id="{85E21C80-45F3-4C4C-BE2C-942099F35270}" type="datetimeFigureOut">
              <a:rPr lang="en-US" smtClean="0"/>
              <a:t>12/5/2024</a:t>
            </a:fld>
            <a:endParaRPr lang="en-US"/>
          </a:p>
        </p:txBody>
      </p:sp>
      <p:sp>
        <p:nvSpPr>
          <p:cNvPr id="6" name="Footer Placeholder 5">
            <a:extLst>
              <a:ext uri="{FF2B5EF4-FFF2-40B4-BE49-F238E27FC236}">
                <a16:creationId xmlns:a16="http://schemas.microsoft.com/office/drawing/2014/main" id="{EBF67978-92F8-F9D4-E11F-AC7B4962D6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739835-CA43-A210-2DE5-26E00DAF87D2}"/>
              </a:ext>
            </a:extLst>
          </p:cNvPr>
          <p:cNvSpPr>
            <a:spLocks noGrp="1"/>
          </p:cNvSpPr>
          <p:nvPr>
            <p:ph type="sldNum" sz="quarter" idx="12"/>
          </p:nvPr>
        </p:nvSpPr>
        <p:spPr/>
        <p:txBody>
          <a:bodyPr/>
          <a:lstStyle/>
          <a:p>
            <a:fld id="{66379846-CC5F-41E1-9E23-37EE033013D2}" type="slidenum">
              <a:rPr lang="en-US" smtClean="0"/>
              <a:t>‹#›</a:t>
            </a:fld>
            <a:endParaRPr lang="en-US"/>
          </a:p>
        </p:txBody>
      </p:sp>
    </p:spTree>
    <p:extLst>
      <p:ext uri="{BB962C8B-B14F-4D97-AF65-F5344CB8AC3E}">
        <p14:creationId xmlns:p14="http://schemas.microsoft.com/office/powerpoint/2010/main" val="221850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A636CE-D712-EAE1-42C6-66838CEBA2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821E2F-8803-365D-51DC-BDC1E99BD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6B5875-EE26-F316-44D7-C7CFE14F0C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E21C80-45F3-4C4C-BE2C-942099F35270}" type="datetimeFigureOut">
              <a:rPr lang="en-US" smtClean="0"/>
              <a:t>12/5/2024</a:t>
            </a:fld>
            <a:endParaRPr lang="en-US"/>
          </a:p>
        </p:txBody>
      </p:sp>
      <p:sp>
        <p:nvSpPr>
          <p:cNvPr id="5" name="Footer Placeholder 4">
            <a:extLst>
              <a:ext uri="{FF2B5EF4-FFF2-40B4-BE49-F238E27FC236}">
                <a16:creationId xmlns:a16="http://schemas.microsoft.com/office/drawing/2014/main" id="{F6967668-8F05-F770-396B-DA06FD701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CFD5DF-47DA-B1FB-116E-B1024C0769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379846-CC5F-41E1-9E23-37EE033013D2}" type="slidenum">
              <a:rPr lang="en-US" smtClean="0"/>
              <a:t>‹#›</a:t>
            </a:fld>
            <a:endParaRPr lang="en-US"/>
          </a:p>
        </p:txBody>
      </p:sp>
    </p:spTree>
    <p:extLst>
      <p:ext uri="{BB962C8B-B14F-4D97-AF65-F5344CB8AC3E}">
        <p14:creationId xmlns:p14="http://schemas.microsoft.com/office/powerpoint/2010/main" val="2341912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https://lof.finances.gov.ma/sites/default/files/budget/files/09-pdp_sante_et_protection_sociale_2023_ar.pdf"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hrsd.gov.sa/sites/default/files/2023-10/%D9%82%D8%B1%D8%A7%D8%B1%20%D8%A3%D8%B9%D8%AA%D9%85%D8%A7%D8%AF%20%D9%84%D8%A7%D8%A6%D8%AD%D8%A9%20%D8%A7%D9%84%D8%B9%D9%85%D8%A7%D9%84%D8%A9%20%D8%A7%D9%84%D9%85%D9%86%D8%B2%D9%84%D9%8A%D8%A9%20%D9%88%D9%85%D9%86%20%D9%81%D9%8A%20%D8%AD%D9%83%D9%85%D9%87%D9%85%20%D8%B1%D9%82%D9%85%2040676.pdf"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moh.gov.sa/HealthAwareness/EducationalContent/HealthTips/Documents/Patient-Bill-of-Rights-and-Responsibilities.pdf"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adaleh.info/Art.aspx?Typ=2&amp;Id=1383"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adaleh.info/Art.aspx?Typ=2&amp;Id=1383"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lloc.gov.bh/PDF/K0723.pdf"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hmhaitham.om/wp-content/uploads/2023/07/2023-053.pdf"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hmhaitham.om/wp-content/uploads/2023/07/2023-053.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E1D8D-F94F-ED76-6161-07BB7237CB77}"/>
              </a:ext>
            </a:extLst>
          </p:cNvPr>
          <p:cNvSpPr>
            <a:spLocks noGrp="1"/>
          </p:cNvSpPr>
          <p:nvPr>
            <p:ph type="ctrTitle"/>
          </p:nvPr>
        </p:nvSpPr>
        <p:spPr>
          <a:xfrm>
            <a:off x="395111" y="1122363"/>
            <a:ext cx="10948391" cy="2387600"/>
          </a:xfrm>
        </p:spPr>
        <p:txBody>
          <a:bodyPr>
            <a:normAutofit/>
          </a:bodyPr>
          <a:lstStyle/>
          <a:p>
            <a:pPr rtl="1"/>
            <a:r>
              <a:rPr lang="ar-JO" sz="5400" b="1" dirty="0">
                <a:solidFill>
                  <a:schemeClr val="accent5">
                    <a:lumMod val="50000"/>
                  </a:schemeClr>
                </a:solidFill>
                <a:latin typeface="+mn-lt"/>
                <a:cs typeface="Calibri" panose="020F0502020204030204" pitchFamily="34" charset="0"/>
              </a:rPr>
              <a:t>العدالة والمساواة بين الجنسين أمام القانون</a:t>
            </a:r>
            <a:endParaRPr lang="en-US" sz="5400" b="1" dirty="0">
              <a:solidFill>
                <a:schemeClr val="accent5">
                  <a:lumMod val="50000"/>
                </a:schemeClr>
              </a:solidFill>
              <a:latin typeface="+mn-lt"/>
              <a:cs typeface="Calibri" panose="020F0502020204030204" pitchFamily="34" charset="0"/>
            </a:endParaRPr>
          </a:p>
        </p:txBody>
      </p:sp>
      <p:sp>
        <p:nvSpPr>
          <p:cNvPr id="3" name="Subtitle 2">
            <a:extLst>
              <a:ext uri="{FF2B5EF4-FFF2-40B4-BE49-F238E27FC236}">
                <a16:creationId xmlns:a16="http://schemas.microsoft.com/office/drawing/2014/main" id="{A8BC23CB-28FD-D8C9-FA18-7CEE0B753620}"/>
              </a:ext>
            </a:extLst>
          </p:cNvPr>
          <p:cNvSpPr>
            <a:spLocks noGrp="1"/>
          </p:cNvSpPr>
          <p:nvPr>
            <p:ph type="subTitle" idx="1"/>
          </p:nvPr>
        </p:nvSpPr>
        <p:spPr>
          <a:xfrm>
            <a:off x="1523999" y="3677079"/>
            <a:ext cx="9144000" cy="1655762"/>
          </a:xfrm>
        </p:spPr>
        <p:txBody>
          <a:bodyPr/>
          <a:lstStyle/>
          <a:p>
            <a:r>
              <a:rPr lang="ar-SA" dirty="0">
                <a:solidFill>
                  <a:srgbClr val="C00000"/>
                </a:solidFill>
                <a:cs typeface="Calibri" panose="020F0502020204030204" pitchFamily="34" charset="0"/>
              </a:rPr>
              <a:t>2</a:t>
            </a:r>
            <a:r>
              <a:rPr lang="en-US" dirty="0">
                <a:solidFill>
                  <a:srgbClr val="C00000"/>
                </a:solidFill>
                <a:cs typeface="Calibri" panose="020F0502020204030204" pitchFamily="34" charset="0"/>
              </a:rPr>
              <a:t>024 </a:t>
            </a:r>
            <a:r>
              <a:rPr lang="ar-SA" dirty="0">
                <a:solidFill>
                  <a:srgbClr val="C00000"/>
                </a:solidFill>
                <a:cs typeface="Calibri" panose="020F0502020204030204" pitchFamily="34" charset="0"/>
              </a:rPr>
              <a:t> تحديث</a:t>
            </a:r>
            <a:endParaRPr lang="en-US" dirty="0">
              <a:solidFill>
                <a:srgbClr val="C00000"/>
              </a:solidFill>
              <a:cs typeface="Calibri" panose="020F0502020204030204" pitchFamily="34" charset="0"/>
            </a:endParaRPr>
          </a:p>
        </p:txBody>
      </p:sp>
      <p:pic>
        <p:nvPicPr>
          <p:cNvPr id="4" name="image4.png" descr="Logo, company name&#10;&#10;Description automatically generated">
            <a:extLst>
              <a:ext uri="{FF2B5EF4-FFF2-40B4-BE49-F238E27FC236}">
                <a16:creationId xmlns:a16="http://schemas.microsoft.com/office/drawing/2014/main" id="{84FA172B-375E-7D5D-B4E4-A6C0D9788020}"/>
              </a:ext>
            </a:extLst>
          </p:cNvPr>
          <p:cNvPicPr/>
          <p:nvPr/>
        </p:nvPicPr>
        <p:blipFill>
          <a:blip r:embed="rId2"/>
          <a:srcRect/>
          <a:stretch>
            <a:fillRect/>
          </a:stretch>
        </p:blipFill>
        <p:spPr>
          <a:xfrm>
            <a:off x="9338927" y="5419407"/>
            <a:ext cx="1946910" cy="632460"/>
          </a:xfrm>
          <a:prstGeom prst="rect">
            <a:avLst/>
          </a:prstGeom>
          <a:ln/>
        </p:spPr>
      </p:pic>
      <p:pic>
        <p:nvPicPr>
          <p:cNvPr id="5" name="image2.png" descr="Image result for UNFPA logo">
            <a:extLst>
              <a:ext uri="{FF2B5EF4-FFF2-40B4-BE49-F238E27FC236}">
                <a16:creationId xmlns:a16="http://schemas.microsoft.com/office/drawing/2014/main" id="{49FB4D34-E722-7BC6-E3E9-1F05A159A744}"/>
              </a:ext>
            </a:extLst>
          </p:cNvPr>
          <p:cNvPicPr/>
          <p:nvPr/>
        </p:nvPicPr>
        <p:blipFill>
          <a:blip r:embed="rId3"/>
          <a:srcRect/>
          <a:stretch>
            <a:fillRect/>
          </a:stretch>
        </p:blipFill>
        <p:spPr>
          <a:xfrm>
            <a:off x="6895499" y="5430837"/>
            <a:ext cx="1416050" cy="621030"/>
          </a:xfrm>
          <a:prstGeom prst="rect">
            <a:avLst/>
          </a:prstGeom>
          <a:ln/>
        </p:spPr>
      </p:pic>
      <p:pic>
        <p:nvPicPr>
          <p:cNvPr id="6" name="Picture 5" descr="Text&#10;&#10;Description automatically generated with low confidence">
            <a:extLst>
              <a:ext uri="{FF2B5EF4-FFF2-40B4-BE49-F238E27FC236}">
                <a16:creationId xmlns:a16="http://schemas.microsoft.com/office/drawing/2014/main" id="{64991F7B-5624-F5D7-0B5A-23DD1A2BC6E2}"/>
              </a:ext>
            </a:extLst>
          </p:cNvPr>
          <p:cNvPicPr/>
          <p:nvPr/>
        </p:nvPicPr>
        <p:blipFill>
          <a:blip r:embed="rId4"/>
          <a:srcRect/>
          <a:stretch>
            <a:fillRect/>
          </a:stretch>
        </p:blipFill>
        <p:spPr>
          <a:xfrm>
            <a:off x="3663552" y="5383537"/>
            <a:ext cx="1769745" cy="882015"/>
          </a:xfrm>
          <a:prstGeom prst="rect">
            <a:avLst/>
          </a:prstGeom>
          <a:ln/>
        </p:spPr>
      </p:pic>
      <p:pic>
        <p:nvPicPr>
          <p:cNvPr id="7" name="image3.png">
            <a:extLst>
              <a:ext uri="{FF2B5EF4-FFF2-40B4-BE49-F238E27FC236}">
                <a16:creationId xmlns:a16="http://schemas.microsoft.com/office/drawing/2014/main" id="{263F0360-052B-4AF0-25F5-01AD7098C760}"/>
              </a:ext>
            </a:extLst>
          </p:cNvPr>
          <p:cNvPicPr/>
          <p:nvPr/>
        </p:nvPicPr>
        <p:blipFill>
          <a:blip r:embed="rId5"/>
          <a:srcRect/>
          <a:stretch>
            <a:fillRect/>
          </a:stretch>
        </p:blipFill>
        <p:spPr>
          <a:xfrm>
            <a:off x="1371965" y="4962293"/>
            <a:ext cx="980942" cy="1303259"/>
          </a:xfrm>
          <a:prstGeom prst="rect">
            <a:avLst/>
          </a:prstGeom>
          <a:ln/>
        </p:spPr>
      </p:pic>
    </p:spTree>
    <p:extLst>
      <p:ext uri="{BB962C8B-B14F-4D97-AF65-F5344CB8AC3E}">
        <p14:creationId xmlns:p14="http://schemas.microsoft.com/office/powerpoint/2010/main" val="954359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314892-B45B-26A8-3B42-66A45434D246}"/>
              </a:ext>
            </a:extLst>
          </p:cNvPr>
          <p:cNvSpPr txBox="1"/>
          <p:nvPr/>
        </p:nvSpPr>
        <p:spPr>
          <a:xfrm>
            <a:off x="2001795" y="518984"/>
            <a:ext cx="9564129" cy="1015663"/>
          </a:xfrm>
          <a:prstGeom prst="rect">
            <a:avLst/>
          </a:prstGeom>
          <a:no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JO" sz="6000" b="1" i="0" u="none" strike="noStrike" kern="1200" cap="none" spc="0" normalizeH="0" baseline="0" noProof="0" dirty="0">
                <a:ln>
                  <a:noFill/>
                </a:ln>
                <a:solidFill>
                  <a:srgbClr val="C00000"/>
                </a:solidFill>
                <a:effectLst/>
                <a:uLnTx/>
                <a:uFillTx/>
                <a:latin typeface="Calibri" panose="020F0502020204030204"/>
                <a:ea typeface="+mn-ea"/>
                <a:cs typeface="Calibri" panose="020F0502020204030204" pitchFamily="34" charset="0"/>
              </a:rPr>
              <a:t>المملكة المغربية</a:t>
            </a:r>
            <a:endParaRPr kumimoji="0" lang="en-US" sz="6000" b="1" i="0" u="none" strike="noStrike" kern="1200" cap="none" spc="0" normalizeH="0" baseline="0" noProof="0" dirty="0">
              <a:ln>
                <a:noFill/>
              </a:ln>
              <a:solidFill>
                <a:srgbClr val="C00000"/>
              </a:solidFill>
              <a:effectLst/>
              <a:uLnTx/>
              <a:uFillTx/>
              <a:latin typeface="Calibri" panose="020F0502020204030204"/>
              <a:ea typeface="+mn-ea"/>
              <a:cs typeface="Calibri" panose="020F0502020204030204" pitchFamily="34" charset="0"/>
            </a:endParaRPr>
          </a:p>
        </p:txBody>
      </p:sp>
      <p:sp>
        <p:nvSpPr>
          <p:cNvPr id="6" name="TextBox 5">
            <a:extLst>
              <a:ext uri="{FF2B5EF4-FFF2-40B4-BE49-F238E27FC236}">
                <a16:creationId xmlns:a16="http://schemas.microsoft.com/office/drawing/2014/main" id="{D953F296-EB0E-35AA-1176-09DAD4A6DD12}"/>
              </a:ext>
            </a:extLst>
          </p:cNvPr>
          <p:cNvSpPr txBox="1"/>
          <p:nvPr/>
        </p:nvSpPr>
        <p:spPr>
          <a:xfrm>
            <a:off x="9086334" y="1920292"/>
            <a:ext cx="2479590" cy="1384995"/>
          </a:xfrm>
          <a:prstGeom prst="rect">
            <a:avLst/>
          </a:prstGeom>
          <a:solidFill>
            <a:srgbClr val="00B050"/>
          </a:solidFill>
        </p:spPr>
        <p:txBody>
          <a:bodyPr wrap="square" rtlCol="0">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JO" sz="2800" dirty="0">
                <a:solidFill>
                  <a:prstClr val="white"/>
                </a:solidFill>
                <a:latin typeface="Calibri" panose="020F0502020204030204"/>
                <a:cs typeface="Calibri" panose="020F0502020204030204" pitchFamily="34" charset="0"/>
              </a:rPr>
              <a:t>سياسة وطنية للصحة الإنجابية والجنسية</a:t>
            </a:r>
            <a:endParaRPr kumimoji="0" lang="ar-JO"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endParaRPr>
          </a:p>
        </p:txBody>
      </p:sp>
      <p:sp>
        <p:nvSpPr>
          <p:cNvPr id="10" name="TextBox 9">
            <a:extLst>
              <a:ext uri="{FF2B5EF4-FFF2-40B4-BE49-F238E27FC236}">
                <a16:creationId xmlns:a16="http://schemas.microsoft.com/office/drawing/2014/main" id="{A7FE5C87-D991-3967-DD3D-699913996B7B}"/>
              </a:ext>
            </a:extLst>
          </p:cNvPr>
          <p:cNvSpPr txBox="1"/>
          <p:nvPr/>
        </p:nvSpPr>
        <p:spPr>
          <a:xfrm>
            <a:off x="513708" y="2289623"/>
            <a:ext cx="7946551" cy="646331"/>
          </a:xfrm>
          <a:prstGeom prst="rect">
            <a:avLst/>
          </a:prstGeom>
          <a:noFill/>
        </p:spPr>
        <p:txBody>
          <a:bodyPr wrap="square" rtlCol="0">
            <a:spAutoFit/>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hlinkClick r:id="rId2"/>
              </a:rPr>
              <a:t>مشروع قانون المالية 2023 لوزارة الصحة والحماية الاجتماعية </a:t>
            </a: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والذي يرصد ميزانية خاصة بالصحة الإنجابية وصحة الأم والطفل والشاب والساكنة ذات الاحتياجات الخاصة</a:t>
            </a:r>
          </a:p>
        </p:txBody>
      </p:sp>
    </p:spTree>
    <p:extLst>
      <p:ext uri="{BB962C8B-B14F-4D97-AF65-F5344CB8AC3E}">
        <p14:creationId xmlns:p14="http://schemas.microsoft.com/office/powerpoint/2010/main" val="2810308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314892-B45B-26A8-3B42-66A45434D246}"/>
              </a:ext>
            </a:extLst>
          </p:cNvPr>
          <p:cNvSpPr txBox="1"/>
          <p:nvPr/>
        </p:nvSpPr>
        <p:spPr>
          <a:xfrm>
            <a:off x="2001795" y="518984"/>
            <a:ext cx="9564129" cy="1015663"/>
          </a:xfrm>
          <a:prstGeom prst="rect">
            <a:avLst/>
          </a:prstGeom>
          <a:noFill/>
        </p:spPr>
        <p:txBody>
          <a:bodyPr wrap="square" rtlCol="0">
            <a:spAutoFit/>
          </a:bodyPr>
          <a:lstStyle/>
          <a:p>
            <a:pPr algn="ctr" rtl="1"/>
            <a:r>
              <a:rPr lang="ar-JO" sz="6000" b="1" dirty="0">
                <a:solidFill>
                  <a:srgbClr val="C00000"/>
                </a:solidFill>
                <a:cs typeface="Calibri" panose="020F0502020204030204" pitchFamily="34" charset="0"/>
              </a:rPr>
              <a:t>المملكة العربية السعودية</a:t>
            </a:r>
            <a:endParaRPr lang="en-US" sz="6000" b="1" dirty="0">
              <a:solidFill>
                <a:srgbClr val="C00000"/>
              </a:solidFill>
              <a:cs typeface="Calibri" panose="020F0502020204030204" pitchFamily="34" charset="0"/>
            </a:endParaRPr>
          </a:p>
        </p:txBody>
      </p:sp>
      <p:sp>
        <p:nvSpPr>
          <p:cNvPr id="3" name="TextBox 2">
            <a:extLst>
              <a:ext uri="{FF2B5EF4-FFF2-40B4-BE49-F238E27FC236}">
                <a16:creationId xmlns:a16="http://schemas.microsoft.com/office/drawing/2014/main" id="{1FA70465-83CA-123E-F6A6-3F1A1C16DA0A}"/>
              </a:ext>
            </a:extLst>
          </p:cNvPr>
          <p:cNvSpPr txBox="1"/>
          <p:nvPr/>
        </p:nvSpPr>
        <p:spPr>
          <a:xfrm>
            <a:off x="689527" y="1713914"/>
            <a:ext cx="7939607" cy="923330"/>
          </a:xfrm>
          <a:prstGeom prst="rect">
            <a:avLst/>
          </a:prstGeom>
          <a:noFill/>
        </p:spPr>
        <p:txBody>
          <a:bodyPr wrap="square" rtlCol="0">
            <a:spAutoFit/>
          </a:bodyPr>
          <a:lstStyle/>
          <a:p>
            <a:pPr algn="just" rtl="1"/>
            <a:r>
              <a:rPr lang="ar-JO" b="0" i="0" dirty="0">
                <a:solidFill>
                  <a:srgbClr val="140906"/>
                </a:solidFill>
                <a:effectLst/>
                <a:latin typeface="Droid Arabic Kufi"/>
                <a:cs typeface="Calibri" panose="020F0502020204030204" pitchFamily="34" charset="0"/>
                <a:hlinkClick r:id="rId2"/>
              </a:rPr>
              <a:t>قرار وزير الموارد البشرية والتنمية الاجتماعية (رقم ) 40676 لسنة 2023</a:t>
            </a:r>
            <a:r>
              <a:rPr lang="ar-JO" b="0" i="0" dirty="0">
                <a:solidFill>
                  <a:srgbClr val="140906"/>
                </a:solidFill>
                <a:effectLst/>
                <a:latin typeface="Droid Arabic Kufi"/>
                <a:cs typeface="Calibri" panose="020F0502020204030204" pitchFamily="34" charset="0"/>
              </a:rPr>
              <a:t> لائحة العمالة المنزلية ومن في حكمهم. وتحدد اللائحة ساعات العمل وأيام الراحة والإجازات والر</a:t>
            </a:r>
            <a:r>
              <a:rPr lang="en-US" dirty="0" err="1">
                <a:solidFill>
                  <a:srgbClr val="140906"/>
                </a:solidFill>
                <a:latin typeface="Droid Arabic Kufi"/>
                <a:cs typeface="Calibri" panose="020F0502020204030204" pitchFamily="34" charset="0"/>
              </a:rPr>
              <a:t>ع</a:t>
            </a:r>
            <a:r>
              <a:rPr lang="ar-JO" b="0" i="0" dirty="0">
                <a:solidFill>
                  <a:srgbClr val="140906"/>
                </a:solidFill>
                <a:effectLst/>
                <a:latin typeface="Droid Arabic Kufi"/>
                <a:cs typeface="Calibri" panose="020F0502020204030204" pitchFamily="34" charset="0"/>
              </a:rPr>
              <a:t>اية الصحية، بالإضافة الى الحماية من الاعتداء اللفظي أو الجسدي والتحرش الجنسي.</a:t>
            </a:r>
            <a:endParaRPr lang="en-US" dirty="0">
              <a:cs typeface="Calibri" panose="020F0502020204030204" pitchFamily="34" charset="0"/>
            </a:endParaRPr>
          </a:p>
        </p:txBody>
      </p:sp>
      <p:sp>
        <p:nvSpPr>
          <p:cNvPr id="4" name="TextBox 3">
            <a:extLst>
              <a:ext uri="{FF2B5EF4-FFF2-40B4-BE49-F238E27FC236}">
                <a16:creationId xmlns:a16="http://schemas.microsoft.com/office/drawing/2014/main" id="{5061DC1B-4123-CDE8-656A-A050A13A3842}"/>
              </a:ext>
            </a:extLst>
          </p:cNvPr>
          <p:cNvSpPr txBox="1"/>
          <p:nvPr/>
        </p:nvSpPr>
        <p:spPr>
          <a:xfrm>
            <a:off x="9086334" y="1785241"/>
            <a:ext cx="2479590" cy="523220"/>
          </a:xfrm>
          <a:prstGeom prst="rect">
            <a:avLst/>
          </a:prstGeom>
          <a:solidFill>
            <a:srgbClr val="00B050"/>
          </a:solidFill>
        </p:spPr>
        <p:txBody>
          <a:bodyPr wrap="square" rtlCol="0">
            <a:spAutoFit/>
          </a:bodyPr>
          <a:lstStyle/>
          <a:p>
            <a:pPr algn="just" rtl="1"/>
            <a:r>
              <a:rPr lang="ar-JO" sz="2800" dirty="0">
                <a:solidFill>
                  <a:schemeClr val="bg1"/>
                </a:solidFill>
                <a:cs typeface="Calibri" panose="020F0502020204030204" pitchFamily="34" charset="0"/>
              </a:rPr>
              <a:t>العمل المنزلي</a:t>
            </a:r>
          </a:p>
        </p:txBody>
      </p:sp>
      <p:sp>
        <p:nvSpPr>
          <p:cNvPr id="14" name="TextBox 13">
            <a:extLst>
              <a:ext uri="{FF2B5EF4-FFF2-40B4-BE49-F238E27FC236}">
                <a16:creationId xmlns:a16="http://schemas.microsoft.com/office/drawing/2014/main" id="{558E26C8-59B8-D947-BF67-270761C0795E}"/>
              </a:ext>
            </a:extLst>
          </p:cNvPr>
          <p:cNvSpPr txBox="1"/>
          <p:nvPr/>
        </p:nvSpPr>
        <p:spPr>
          <a:xfrm>
            <a:off x="9086334" y="2924386"/>
            <a:ext cx="2479590" cy="954107"/>
          </a:xfrm>
          <a:prstGeom prst="rect">
            <a:avLst/>
          </a:prstGeom>
          <a:solidFill>
            <a:srgbClr val="00B050"/>
          </a:solidFill>
        </p:spPr>
        <p:txBody>
          <a:bodyPr wrap="square" rtlCol="0">
            <a:spAutoFit/>
          </a:bodyPr>
          <a:lstStyle/>
          <a:p>
            <a:pPr lvl="0" algn="just" rtl="1">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rPr>
              <a:t>ح</a:t>
            </a:r>
            <a:r>
              <a:rPr kumimoji="0" lang="ar-SA"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rPr>
              <a:t>ق </a:t>
            </a:r>
            <a:r>
              <a:rPr lang="ar-SA" sz="2800" dirty="0">
                <a:solidFill>
                  <a:prstClr val="white"/>
                </a:solidFill>
                <a:latin typeface="Calibri" panose="020F0502020204030204"/>
                <a:cs typeface="Calibri" panose="020F0502020204030204" pitchFamily="34" charset="0"/>
              </a:rPr>
              <a:t>منح الأزواج المعاشات التقاعدية</a:t>
            </a:r>
            <a:endParaRPr kumimoji="0" lang="ar-JO"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endParaRPr>
          </a:p>
        </p:txBody>
      </p:sp>
      <p:sp>
        <p:nvSpPr>
          <p:cNvPr id="7" name="TextBox 6">
            <a:extLst>
              <a:ext uri="{FF2B5EF4-FFF2-40B4-BE49-F238E27FC236}">
                <a16:creationId xmlns:a16="http://schemas.microsoft.com/office/drawing/2014/main" id="{621AB70F-8771-D240-9EF3-09E358E58DB3}"/>
              </a:ext>
            </a:extLst>
          </p:cNvPr>
          <p:cNvSpPr txBox="1"/>
          <p:nvPr/>
        </p:nvSpPr>
        <p:spPr>
          <a:xfrm>
            <a:off x="689528" y="2920637"/>
            <a:ext cx="7980402" cy="646331"/>
          </a:xfrm>
          <a:prstGeom prst="rect">
            <a:avLst/>
          </a:prstGeom>
          <a:noFill/>
        </p:spPr>
        <p:txBody>
          <a:bodyPr wrap="square" rtlCol="0">
            <a:spAutoFit/>
          </a:bodyPr>
          <a:lstStyle/>
          <a:p>
            <a:pPr algn="just" rtl="1"/>
            <a:r>
              <a:rPr lang="ar-LB" dirty="0">
                <a:solidFill>
                  <a:srgbClr val="140906"/>
                </a:solidFill>
                <a:latin typeface="Droid Arabic Kufi"/>
                <a:cs typeface="Calibri" panose="020F0502020204030204" pitchFamily="34" charset="0"/>
              </a:rPr>
              <a:t>تمّ تعديل نظام التأمينات الاجتماعية مؤخراً في العام 2024، حيث بات يضمن حقوقا متساوية للرجال والنساء في منح أزواجهم معاشاتهم التقاعدية، دون التفريق بينهم.</a:t>
            </a:r>
            <a:endParaRPr lang="en-LB" dirty="0">
              <a:solidFill>
                <a:srgbClr val="140906"/>
              </a:solidFill>
              <a:latin typeface="Droid Arabic Kufi"/>
              <a:cs typeface="Calibri" panose="020F0502020204030204" pitchFamily="34" charset="0"/>
            </a:endParaRPr>
          </a:p>
        </p:txBody>
      </p:sp>
      <p:sp>
        <p:nvSpPr>
          <p:cNvPr id="17" name="TextBox 16">
            <a:extLst>
              <a:ext uri="{FF2B5EF4-FFF2-40B4-BE49-F238E27FC236}">
                <a16:creationId xmlns:a16="http://schemas.microsoft.com/office/drawing/2014/main" id="{C6ECD226-8326-334F-92A1-E11233891126}"/>
              </a:ext>
            </a:extLst>
          </p:cNvPr>
          <p:cNvSpPr txBox="1"/>
          <p:nvPr/>
        </p:nvSpPr>
        <p:spPr>
          <a:xfrm>
            <a:off x="9086334" y="4494418"/>
            <a:ext cx="2479590" cy="2246769"/>
          </a:xfrm>
          <a:prstGeom prst="rect">
            <a:avLst/>
          </a:prstGeom>
          <a:solidFill>
            <a:srgbClr val="00B050"/>
          </a:solidFill>
        </p:spPr>
        <p:txBody>
          <a:bodyPr wrap="square" rtlCol="0">
            <a:spAutoFit/>
          </a:bodyPr>
          <a:lstStyle/>
          <a:p>
            <a:pPr lvl="0" algn="just" rtl="1">
              <a:defRPr/>
            </a:pPr>
            <a:r>
              <a:rPr kumimoji="0" lang="ar-JO"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rPr>
              <a:t>الفحص والمشورة الطوعيين فيما يتعلق بفيروس نقص المناعة البشرية</a:t>
            </a:r>
          </a:p>
        </p:txBody>
      </p:sp>
      <p:sp>
        <p:nvSpPr>
          <p:cNvPr id="18" name="TextBox 17">
            <a:extLst>
              <a:ext uri="{FF2B5EF4-FFF2-40B4-BE49-F238E27FC236}">
                <a16:creationId xmlns:a16="http://schemas.microsoft.com/office/drawing/2014/main" id="{C415F2F1-C160-0346-89E0-F2D360D7CFA8}"/>
              </a:ext>
            </a:extLst>
          </p:cNvPr>
          <p:cNvSpPr txBox="1"/>
          <p:nvPr/>
        </p:nvSpPr>
        <p:spPr>
          <a:xfrm>
            <a:off x="689527" y="4494418"/>
            <a:ext cx="7939607" cy="1477328"/>
          </a:xfrm>
          <a:prstGeom prst="rect">
            <a:avLst/>
          </a:prstGeom>
          <a:noFill/>
        </p:spPr>
        <p:txBody>
          <a:bodyPr wrap="square" rtlCol="0">
            <a:spAutoFit/>
          </a:bodyPr>
          <a:lstStyle/>
          <a:p>
            <a:pPr marL="0" algn="just" defTabSz="914400" rtl="1" eaLnBrk="1" latinLnBrk="0" hangingPunct="1"/>
            <a:r>
              <a:rPr lang="ar-LB" dirty="0">
                <a:solidFill>
                  <a:srgbClr val="140906"/>
                </a:solidFill>
                <a:latin typeface="Droid Arabic Kufi"/>
                <a:cs typeface="Calibri" panose="020F0502020204030204" pitchFamily="34" charset="0"/>
              </a:rPr>
              <a:t>أكدت وثيقة الحقوق الصادرة عن وزارة الصحة في العام 2024 على حق حقوق المريض بالايدز التي لا تختلف عن حقوق المرضى بشكلٍ عام. وتضمنت بشكلٍ خاص حق المرأة في إجراء الفحوصات الوقائية والتشخيصية والعلاجية للأمراض التناسلية المعدية وغير المعدية والتأكيد على السرية والخصوصية في الأمراض الجنسية إلا بما يقتضيـــه القوانيـــن و الإجراءات المرعيـــة، دون التطرق إلى الوضع العائلي أو الحصول على إذن من طرف ثالث.</a:t>
            </a:r>
            <a:endParaRPr lang="en-LB" dirty="0">
              <a:solidFill>
                <a:srgbClr val="140906"/>
              </a:solidFill>
              <a:latin typeface="Droid Arabic Kufi"/>
              <a:cs typeface="Calibri" panose="020F0502020204030204" pitchFamily="34" charset="0"/>
            </a:endParaRPr>
          </a:p>
        </p:txBody>
      </p:sp>
    </p:spTree>
    <p:extLst>
      <p:ext uri="{BB962C8B-B14F-4D97-AF65-F5344CB8AC3E}">
        <p14:creationId xmlns:p14="http://schemas.microsoft.com/office/powerpoint/2010/main" val="3107734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8E7F16-C9C5-6044-BB4E-3F2C9F3150BD}"/>
              </a:ext>
            </a:extLst>
          </p:cNvPr>
          <p:cNvSpPr txBox="1"/>
          <p:nvPr/>
        </p:nvSpPr>
        <p:spPr>
          <a:xfrm>
            <a:off x="2001795" y="518984"/>
            <a:ext cx="9564129" cy="1015663"/>
          </a:xfrm>
          <a:prstGeom prst="rect">
            <a:avLst/>
          </a:prstGeom>
          <a:noFill/>
        </p:spPr>
        <p:txBody>
          <a:bodyPr wrap="square" rtlCol="0">
            <a:spAutoFit/>
          </a:bodyPr>
          <a:lstStyle/>
          <a:p>
            <a:pPr algn="just" rtl="1"/>
            <a:r>
              <a:rPr lang="ar-JO" sz="6000" b="1" dirty="0">
                <a:solidFill>
                  <a:srgbClr val="C00000"/>
                </a:solidFill>
                <a:cs typeface="Calibri" panose="020F0502020204030204" pitchFamily="34" charset="0"/>
              </a:rPr>
              <a:t>المملكة العربية السعودية </a:t>
            </a:r>
            <a:r>
              <a:rPr lang="en-US" sz="6000" b="1" dirty="0">
                <a:solidFill>
                  <a:srgbClr val="C00000"/>
                </a:solidFill>
                <a:cs typeface="Calibri" panose="020F0502020204030204" pitchFamily="34" charset="0"/>
              </a:rPr>
              <a:t>-</a:t>
            </a:r>
            <a:r>
              <a:rPr lang="ar-SA" sz="6000" b="1" dirty="0">
                <a:solidFill>
                  <a:srgbClr val="C00000"/>
                </a:solidFill>
                <a:cs typeface="Calibri" panose="020F0502020204030204" pitchFamily="34" charset="0"/>
              </a:rPr>
              <a:t> 2</a:t>
            </a:r>
            <a:endParaRPr lang="en-US" sz="6000" b="1" dirty="0">
              <a:solidFill>
                <a:srgbClr val="C00000"/>
              </a:solidFill>
              <a:cs typeface="Calibri" panose="020F0502020204030204" pitchFamily="34" charset="0"/>
            </a:endParaRPr>
          </a:p>
        </p:txBody>
      </p:sp>
      <p:sp>
        <p:nvSpPr>
          <p:cNvPr id="5" name="TextBox 4">
            <a:extLst>
              <a:ext uri="{FF2B5EF4-FFF2-40B4-BE49-F238E27FC236}">
                <a16:creationId xmlns:a16="http://schemas.microsoft.com/office/drawing/2014/main" id="{26876657-9BFD-9945-849C-B7641DDF0127}"/>
              </a:ext>
            </a:extLst>
          </p:cNvPr>
          <p:cNvSpPr txBox="1"/>
          <p:nvPr/>
        </p:nvSpPr>
        <p:spPr>
          <a:xfrm>
            <a:off x="9086334" y="1962870"/>
            <a:ext cx="2479590" cy="523220"/>
          </a:xfrm>
          <a:prstGeom prst="rect">
            <a:avLst/>
          </a:prstGeom>
          <a:solidFill>
            <a:srgbClr val="FFC000"/>
          </a:solidFill>
        </p:spPr>
        <p:txBody>
          <a:bodyPr wrap="square" rtlCol="0">
            <a:spAutoFit/>
          </a:bodyPr>
          <a:lstStyle/>
          <a:p>
            <a:pPr algn="just" rtl="1"/>
            <a:r>
              <a:rPr lang="ar-JO" sz="2800" dirty="0">
                <a:solidFill>
                  <a:schemeClr val="bg1"/>
                </a:solidFill>
                <a:cs typeface="Calibri" panose="020F0502020204030204" pitchFamily="34" charset="0"/>
              </a:rPr>
              <a:t>خدمات منع الحمل</a:t>
            </a:r>
          </a:p>
        </p:txBody>
      </p:sp>
      <p:sp>
        <p:nvSpPr>
          <p:cNvPr id="6" name="TextBox 5">
            <a:extLst>
              <a:ext uri="{FF2B5EF4-FFF2-40B4-BE49-F238E27FC236}">
                <a16:creationId xmlns:a16="http://schemas.microsoft.com/office/drawing/2014/main" id="{9D87181C-7D35-B74A-A258-3C0B144A54B8}"/>
              </a:ext>
            </a:extLst>
          </p:cNvPr>
          <p:cNvSpPr txBox="1"/>
          <p:nvPr/>
        </p:nvSpPr>
        <p:spPr>
          <a:xfrm>
            <a:off x="1006868" y="3455034"/>
            <a:ext cx="7704460" cy="646331"/>
          </a:xfrm>
          <a:prstGeom prst="rect">
            <a:avLst/>
          </a:prstGeom>
          <a:noFill/>
        </p:spPr>
        <p:txBody>
          <a:bodyPr wrap="square" rtlCol="0">
            <a:spAutoFit/>
          </a:bodyPr>
          <a:lstStyle/>
          <a:p>
            <a:pPr algn="just" rtl="1"/>
            <a:r>
              <a:rPr lang="ar-JO" dirty="0">
                <a:solidFill>
                  <a:srgbClr val="140906"/>
                </a:solidFill>
                <a:latin typeface="Droid Arabic Kufi"/>
                <a:cs typeface="Calibri" panose="020F0502020204030204" pitchFamily="34" charset="0"/>
              </a:rPr>
              <a:t>الفصل الخاص ب</a:t>
            </a:r>
            <a:r>
              <a:rPr lang="ar-JO" b="0" i="0" dirty="0">
                <a:solidFill>
                  <a:srgbClr val="140906"/>
                </a:solidFill>
                <a:effectLst/>
                <a:latin typeface="Droid Arabic Kufi"/>
                <a:cs typeface="Calibri" panose="020F0502020204030204" pitchFamily="34" charset="0"/>
              </a:rPr>
              <a:t>حقوق المرأة الصحية في </a:t>
            </a:r>
            <a:r>
              <a:rPr lang="ar-JO" b="0" i="0" dirty="0">
                <a:solidFill>
                  <a:srgbClr val="140906"/>
                </a:solidFill>
                <a:effectLst/>
                <a:latin typeface="Droid Arabic Kufi"/>
                <a:cs typeface="Calibri" panose="020F0502020204030204" pitchFamily="34" charset="0"/>
                <a:hlinkClick r:id="rId2"/>
              </a:rPr>
              <a:t>وثيقة الحقوق </a:t>
            </a:r>
            <a:r>
              <a:rPr lang="ar-JO" b="0" i="0" dirty="0">
                <a:solidFill>
                  <a:srgbClr val="140906"/>
                </a:solidFill>
                <a:effectLst/>
                <a:latin typeface="Droid Arabic Kufi"/>
                <a:cs typeface="Calibri" panose="020F0502020204030204" pitchFamily="34" charset="0"/>
              </a:rPr>
              <a:t>الصادرة عن وزارة الصحة</a:t>
            </a:r>
            <a:r>
              <a:rPr lang="ar-JO" dirty="0">
                <a:solidFill>
                  <a:srgbClr val="140906"/>
                </a:solidFill>
                <a:latin typeface="Droid Arabic Kufi"/>
                <a:cs typeface="Calibri" panose="020F0502020204030204" pitchFamily="34" charset="0"/>
              </a:rPr>
              <a:t> بالاستناد الى البند الخاص الى تنظيم الإنجاب أعلاه.</a:t>
            </a:r>
            <a:endParaRPr lang="en-US" dirty="0">
              <a:cs typeface="Calibri" panose="020F0502020204030204" pitchFamily="34" charset="0"/>
            </a:endParaRPr>
          </a:p>
        </p:txBody>
      </p:sp>
      <p:sp>
        <p:nvSpPr>
          <p:cNvPr id="7" name="TextBox 6">
            <a:extLst>
              <a:ext uri="{FF2B5EF4-FFF2-40B4-BE49-F238E27FC236}">
                <a16:creationId xmlns:a16="http://schemas.microsoft.com/office/drawing/2014/main" id="{BF1DFDE9-BD99-9D42-A7B1-C36520A302EA}"/>
              </a:ext>
            </a:extLst>
          </p:cNvPr>
          <p:cNvSpPr txBox="1"/>
          <p:nvPr/>
        </p:nvSpPr>
        <p:spPr>
          <a:xfrm>
            <a:off x="9069860" y="3455034"/>
            <a:ext cx="2479590" cy="954107"/>
          </a:xfrm>
          <a:prstGeom prst="rect">
            <a:avLst/>
          </a:prstGeom>
          <a:solidFill>
            <a:srgbClr val="FFC000"/>
          </a:solidFill>
        </p:spPr>
        <p:txBody>
          <a:bodyPr wrap="square" rtlCol="0">
            <a:spAutoFit/>
          </a:bodyPr>
          <a:lstStyle/>
          <a:p>
            <a:pPr algn="just" rtl="1"/>
            <a:r>
              <a:rPr lang="ar-JO" sz="2800" dirty="0">
                <a:solidFill>
                  <a:schemeClr val="bg1"/>
                </a:solidFill>
                <a:cs typeface="Calibri" panose="020F0502020204030204" pitchFamily="34" charset="0"/>
              </a:rPr>
              <a:t>خدمات منع الحمل الطارئة</a:t>
            </a:r>
          </a:p>
        </p:txBody>
      </p:sp>
      <p:sp>
        <p:nvSpPr>
          <p:cNvPr id="8" name="TextBox 7">
            <a:extLst>
              <a:ext uri="{FF2B5EF4-FFF2-40B4-BE49-F238E27FC236}">
                <a16:creationId xmlns:a16="http://schemas.microsoft.com/office/drawing/2014/main" id="{21561AF1-D241-0945-BDD2-C1FB737C224D}"/>
              </a:ext>
            </a:extLst>
          </p:cNvPr>
          <p:cNvSpPr txBox="1"/>
          <p:nvPr/>
        </p:nvSpPr>
        <p:spPr>
          <a:xfrm>
            <a:off x="924674" y="1841923"/>
            <a:ext cx="7704460" cy="1477328"/>
          </a:xfrm>
          <a:prstGeom prst="rect">
            <a:avLst/>
          </a:prstGeom>
          <a:noFill/>
        </p:spPr>
        <p:txBody>
          <a:bodyPr wrap="square" rtlCol="0">
            <a:spAutoFit/>
          </a:bodyPr>
          <a:lstStyle/>
          <a:p>
            <a:pPr algn="just" rtl="1"/>
            <a:r>
              <a:rPr lang="ar-JO" dirty="0">
                <a:solidFill>
                  <a:srgbClr val="140906"/>
                </a:solidFill>
                <a:latin typeface="Droid Arabic Kufi"/>
                <a:cs typeface="Calibri" panose="020F0502020204030204" pitchFamily="34" charset="0"/>
              </a:rPr>
              <a:t>الفصل الخاص ب</a:t>
            </a:r>
            <a:r>
              <a:rPr lang="ar-JO" b="0" i="0" dirty="0">
                <a:solidFill>
                  <a:srgbClr val="140906"/>
                </a:solidFill>
                <a:effectLst/>
                <a:latin typeface="Droid Arabic Kufi"/>
                <a:cs typeface="Calibri" panose="020F0502020204030204" pitchFamily="34" charset="0"/>
              </a:rPr>
              <a:t>حقوق المرأة الصحية في </a:t>
            </a:r>
            <a:r>
              <a:rPr lang="ar-JO" b="0" i="0" dirty="0">
                <a:solidFill>
                  <a:srgbClr val="140906"/>
                </a:solidFill>
                <a:effectLst/>
                <a:latin typeface="Droid Arabic Kufi"/>
                <a:cs typeface="Calibri" panose="020F0502020204030204" pitchFamily="34" charset="0"/>
                <a:hlinkClick r:id="rId2"/>
              </a:rPr>
              <a:t>وثيقة الحقوق </a:t>
            </a:r>
            <a:r>
              <a:rPr lang="ar-JO" b="0" i="0" dirty="0">
                <a:solidFill>
                  <a:srgbClr val="140906"/>
                </a:solidFill>
                <a:effectLst/>
                <a:latin typeface="Droid Arabic Kufi"/>
                <a:cs typeface="Calibri" panose="020F0502020204030204" pitchFamily="34" charset="0"/>
              </a:rPr>
              <a:t>الصادرة عن وزارة الصحة والذي يتناول في أحد بنوده حق المرأة في الحصول على المشورة الصحية والشرعية في حال رغبتها بتنظيم الانجاب والحصول على وسائل منع الحمل وفق إشراف طبي وبأيدي مدربة في المراكز الصحية والمستشفيات وأن تكون مجانية في المراكز الصحية والمستشفيات التابعة</a:t>
            </a:r>
          </a:p>
          <a:p>
            <a:pPr algn="just" rtl="1"/>
            <a:r>
              <a:rPr lang="ar-JO" b="0" i="0" dirty="0">
                <a:solidFill>
                  <a:srgbClr val="140906"/>
                </a:solidFill>
                <a:effectLst/>
                <a:latin typeface="Droid Arabic Kufi"/>
                <a:cs typeface="Calibri" panose="020F0502020204030204" pitchFamily="34" charset="0"/>
              </a:rPr>
              <a:t>لوزارة الصحة.</a:t>
            </a:r>
            <a:endParaRPr lang="en-US" dirty="0">
              <a:cs typeface="Calibri" panose="020F0502020204030204" pitchFamily="34" charset="0"/>
            </a:endParaRPr>
          </a:p>
        </p:txBody>
      </p:sp>
      <p:sp>
        <p:nvSpPr>
          <p:cNvPr id="9" name="TextBox 8">
            <a:extLst>
              <a:ext uri="{FF2B5EF4-FFF2-40B4-BE49-F238E27FC236}">
                <a16:creationId xmlns:a16="http://schemas.microsoft.com/office/drawing/2014/main" id="{B0115E00-5DC2-8943-BF7A-CC6C7A6C9511}"/>
              </a:ext>
            </a:extLst>
          </p:cNvPr>
          <p:cNvSpPr txBox="1"/>
          <p:nvPr/>
        </p:nvSpPr>
        <p:spPr>
          <a:xfrm>
            <a:off x="1006868" y="5157461"/>
            <a:ext cx="7622266" cy="646331"/>
          </a:xfrm>
          <a:prstGeom prst="rect">
            <a:avLst/>
          </a:prstGeom>
          <a:noFill/>
        </p:spPr>
        <p:txBody>
          <a:bodyPr wrap="square" rtlCol="0">
            <a:spAutoFit/>
          </a:bodyPr>
          <a:lstStyle/>
          <a:p>
            <a:pPr algn="just" rtl="1"/>
            <a:r>
              <a:rPr lang="ar-JO" dirty="0">
                <a:solidFill>
                  <a:srgbClr val="140906"/>
                </a:solidFill>
                <a:latin typeface="Droid Arabic Kufi"/>
                <a:cs typeface="Calibri" panose="020F0502020204030204" pitchFamily="34" charset="0"/>
              </a:rPr>
              <a:t>الفصل الخاص ب</a:t>
            </a:r>
            <a:r>
              <a:rPr lang="ar-JO" b="0" i="0" dirty="0">
                <a:solidFill>
                  <a:srgbClr val="140906"/>
                </a:solidFill>
                <a:effectLst/>
                <a:latin typeface="Droid Arabic Kufi"/>
                <a:cs typeface="Calibri" panose="020F0502020204030204" pitchFamily="34" charset="0"/>
              </a:rPr>
              <a:t>حقوق المرأة الصحية في </a:t>
            </a:r>
            <a:r>
              <a:rPr lang="ar-JO" b="0" i="0" dirty="0">
                <a:solidFill>
                  <a:srgbClr val="140906"/>
                </a:solidFill>
                <a:effectLst/>
                <a:latin typeface="Droid Arabic Kufi"/>
                <a:cs typeface="Calibri" panose="020F0502020204030204" pitchFamily="34" charset="0"/>
                <a:hlinkClick r:id="rId2"/>
              </a:rPr>
              <a:t>وثيقة الحقوق </a:t>
            </a:r>
            <a:r>
              <a:rPr lang="ar-JO" b="0" i="0" dirty="0">
                <a:solidFill>
                  <a:srgbClr val="140906"/>
                </a:solidFill>
                <a:effectLst/>
                <a:latin typeface="Droid Arabic Kufi"/>
                <a:cs typeface="Calibri" panose="020F0502020204030204" pitchFamily="34" charset="0"/>
              </a:rPr>
              <a:t>الصادرة عن وزارة الصحة</a:t>
            </a:r>
            <a:r>
              <a:rPr lang="ar-JO" dirty="0">
                <a:solidFill>
                  <a:srgbClr val="140906"/>
                </a:solidFill>
                <a:latin typeface="Droid Arabic Kufi"/>
                <a:cs typeface="Calibri" panose="020F0502020204030204" pitchFamily="34" charset="0"/>
              </a:rPr>
              <a:t> والذي ينص على السماح بالإجهاض في حالة التهديد الشديد لحياة الحامل أو الجنين. </a:t>
            </a:r>
            <a:endParaRPr lang="en-US" dirty="0">
              <a:cs typeface="Calibri" panose="020F0502020204030204" pitchFamily="34" charset="0"/>
            </a:endParaRPr>
          </a:p>
        </p:txBody>
      </p:sp>
      <p:sp>
        <p:nvSpPr>
          <p:cNvPr id="10" name="TextBox 9">
            <a:extLst>
              <a:ext uri="{FF2B5EF4-FFF2-40B4-BE49-F238E27FC236}">
                <a16:creationId xmlns:a16="http://schemas.microsoft.com/office/drawing/2014/main" id="{D8CC639E-47E7-034F-9133-FBE3ED7A80D0}"/>
              </a:ext>
            </a:extLst>
          </p:cNvPr>
          <p:cNvSpPr txBox="1"/>
          <p:nvPr/>
        </p:nvSpPr>
        <p:spPr>
          <a:xfrm>
            <a:off x="9086334" y="5219017"/>
            <a:ext cx="2479590" cy="523220"/>
          </a:xfrm>
          <a:prstGeom prst="rect">
            <a:avLst/>
          </a:prstGeom>
          <a:solidFill>
            <a:srgbClr val="FFC000"/>
          </a:solidFill>
        </p:spPr>
        <p:txBody>
          <a:bodyPr wrap="square" rtlCol="0">
            <a:spAutoFit/>
          </a:bodyPr>
          <a:lstStyle/>
          <a:p>
            <a:pPr algn="just" rtl="1"/>
            <a:r>
              <a:rPr lang="ar-JO" sz="2800" dirty="0">
                <a:solidFill>
                  <a:schemeClr val="bg1"/>
                </a:solidFill>
                <a:cs typeface="Calibri" panose="020F0502020204030204" pitchFamily="34" charset="0"/>
              </a:rPr>
              <a:t>تجريم الاجهاض</a:t>
            </a:r>
          </a:p>
        </p:txBody>
      </p:sp>
    </p:spTree>
    <p:extLst>
      <p:ext uri="{BB962C8B-B14F-4D97-AF65-F5344CB8AC3E}">
        <p14:creationId xmlns:p14="http://schemas.microsoft.com/office/powerpoint/2010/main" val="23540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C43EEF-2294-E24C-B5DB-D867B9778571}"/>
              </a:ext>
            </a:extLst>
          </p:cNvPr>
          <p:cNvSpPr txBox="1"/>
          <p:nvPr/>
        </p:nvSpPr>
        <p:spPr>
          <a:xfrm>
            <a:off x="2001795" y="518984"/>
            <a:ext cx="9564129" cy="1015663"/>
          </a:xfrm>
          <a:prstGeom prst="rect">
            <a:avLst/>
          </a:prstGeom>
          <a:noFill/>
        </p:spPr>
        <p:txBody>
          <a:bodyPr wrap="square" rtlCol="0">
            <a:spAutoFit/>
          </a:bodyPr>
          <a:lstStyle/>
          <a:p>
            <a:pPr algn="ctr" rtl="1"/>
            <a:r>
              <a:rPr lang="en-US" sz="6000" b="1" dirty="0">
                <a:solidFill>
                  <a:srgbClr val="C00000"/>
                </a:solidFill>
                <a:cs typeface="Calibri" panose="020F0502020204030204" pitchFamily="34" charset="0"/>
              </a:rPr>
              <a:t>ا</a:t>
            </a:r>
            <a:r>
              <a:rPr lang="ar-SA" sz="6000" b="1" dirty="0">
                <a:solidFill>
                  <a:srgbClr val="C00000"/>
                </a:solidFill>
                <a:cs typeface="Calibri" panose="020F0502020204030204" pitchFamily="34" charset="0"/>
              </a:rPr>
              <a:t>لإمارات العربية المتحدة</a:t>
            </a:r>
          </a:p>
        </p:txBody>
      </p:sp>
      <p:sp>
        <p:nvSpPr>
          <p:cNvPr id="11" name="TextBox 10">
            <a:extLst>
              <a:ext uri="{FF2B5EF4-FFF2-40B4-BE49-F238E27FC236}">
                <a16:creationId xmlns:a16="http://schemas.microsoft.com/office/drawing/2014/main" id="{47EABBD0-D08E-1B45-ACF7-6D35E50ECF72}"/>
              </a:ext>
            </a:extLst>
          </p:cNvPr>
          <p:cNvSpPr txBox="1"/>
          <p:nvPr/>
        </p:nvSpPr>
        <p:spPr>
          <a:xfrm>
            <a:off x="9086334" y="2011208"/>
            <a:ext cx="2479590" cy="523220"/>
          </a:xfrm>
          <a:prstGeom prst="rect">
            <a:avLst/>
          </a:prstGeom>
          <a:solidFill>
            <a:srgbClr val="FFC000"/>
          </a:solidFill>
        </p:spPr>
        <p:txBody>
          <a:bodyPr wrap="square" rtlCol="0">
            <a:spAutoFit/>
          </a:bodyPr>
          <a:lstStyle/>
          <a:p>
            <a:pPr algn="r" rtl="1"/>
            <a:r>
              <a:rPr lang="ar-JO" sz="2800" dirty="0">
                <a:solidFill>
                  <a:schemeClr val="bg1"/>
                </a:solidFill>
                <a:cs typeface="Calibri" panose="020F0502020204030204" pitchFamily="34" charset="0"/>
              </a:rPr>
              <a:t>تجريم الاجهاض</a:t>
            </a:r>
          </a:p>
        </p:txBody>
      </p:sp>
      <p:sp>
        <p:nvSpPr>
          <p:cNvPr id="14" name="TextBox 13">
            <a:extLst>
              <a:ext uri="{FF2B5EF4-FFF2-40B4-BE49-F238E27FC236}">
                <a16:creationId xmlns:a16="http://schemas.microsoft.com/office/drawing/2014/main" id="{4C19CDB9-DC3E-F54F-B8BA-5D95733617FD}"/>
              </a:ext>
            </a:extLst>
          </p:cNvPr>
          <p:cNvSpPr txBox="1"/>
          <p:nvPr/>
        </p:nvSpPr>
        <p:spPr>
          <a:xfrm>
            <a:off x="708917" y="1934263"/>
            <a:ext cx="8013842" cy="1200329"/>
          </a:xfrm>
          <a:prstGeom prst="rect">
            <a:avLst/>
          </a:prstGeom>
          <a:noFill/>
        </p:spPr>
        <p:txBody>
          <a:bodyPr wrap="square" rtlCol="0">
            <a:spAutoFit/>
          </a:bodyPr>
          <a:lstStyle/>
          <a:p>
            <a:pPr algn="just" rtl="1"/>
            <a:r>
              <a:rPr lang="ar-SA" u="sng" dirty="0">
                <a:solidFill>
                  <a:srgbClr val="0070C0"/>
                </a:solidFill>
                <a:latin typeface="Droid Arabic Kufi"/>
                <a:cs typeface="Calibri" panose="020F0502020204030204" pitchFamily="34" charset="0"/>
              </a:rPr>
              <a:t>قرار مجلس الوزراء رقم 44 لسنة 2024 </a:t>
            </a:r>
            <a:r>
              <a:rPr lang="ar-SA" dirty="0">
                <a:solidFill>
                  <a:srgbClr val="140906"/>
                </a:solidFill>
                <a:latin typeface="Droid Arabic Kufi"/>
                <a:cs typeface="Calibri" panose="020F0502020204030204" pitchFamily="34" charset="0"/>
              </a:rPr>
              <a:t>في شأن تحديد حالات الإجهاض المسموح بها: إذا كان الحمل نتيجة مواقعة أنثى كرهاً أو بغير رضاها أو بإرادة لا يعتدّ بها، إذا كان المتسبب في الحمل من أصول المرأة أو من محارمها، وبناءً على طلب الزوجين وبعد موافقة اللجنة. على أن يتمّ إثبات الحالة الأولى والثانية بموجب تقرير رسمي صادر عن النيابة العامة المختصة في الدولة.</a:t>
            </a:r>
            <a:endParaRPr lang="en-LB" dirty="0">
              <a:solidFill>
                <a:srgbClr val="140906"/>
              </a:solidFill>
              <a:latin typeface="Droid Arabic Kufi"/>
              <a:cs typeface="Calibri" panose="020F0502020204030204" pitchFamily="34" charset="0"/>
            </a:endParaRPr>
          </a:p>
        </p:txBody>
      </p:sp>
    </p:spTree>
    <p:extLst>
      <p:ext uri="{BB962C8B-B14F-4D97-AF65-F5344CB8AC3E}">
        <p14:creationId xmlns:p14="http://schemas.microsoft.com/office/powerpoint/2010/main" val="3991962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BEEC8A6-B251-C043-9032-A2D47C886C8B}"/>
              </a:ext>
            </a:extLst>
          </p:cNvPr>
          <p:cNvSpPr txBox="1"/>
          <p:nvPr/>
        </p:nvSpPr>
        <p:spPr>
          <a:xfrm>
            <a:off x="2001795" y="518984"/>
            <a:ext cx="9564129" cy="1015663"/>
          </a:xfrm>
          <a:prstGeom prst="rect">
            <a:avLst/>
          </a:prstGeom>
          <a:noFill/>
        </p:spPr>
        <p:txBody>
          <a:bodyPr wrap="square" rtlCol="0">
            <a:spAutoFit/>
          </a:bodyPr>
          <a:lstStyle/>
          <a:p>
            <a:pPr algn="ctr" rtl="1"/>
            <a:r>
              <a:rPr lang="ar-JO" sz="6000" b="1" dirty="0">
                <a:solidFill>
                  <a:srgbClr val="C00000"/>
                </a:solidFill>
                <a:cs typeface="Calibri" panose="020F0502020204030204" pitchFamily="34" charset="0"/>
              </a:rPr>
              <a:t>لبنان</a:t>
            </a:r>
            <a:endParaRPr lang="en-US" sz="6000" b="1" dirty="0">
              <a:solidFill>
                <a:srgbClr val="C00000"/>
              </a:solidFill>
              <a:cs typeface="Calibri" panose="020F0502020204030204" pitchFamily="34" charset="0"/>
            </a:endParaRPr>
          </a:p>
        </p:txBody>
      </p:sp>
      <p:sp>
        <p:nvSpPr>
          <p:cNvPr id="8" name="TextBox 7">
            <a:extLst>
              <a:ext uri="{FF2B5EF4-FFF2-40B4-BE49-F238E27FC236}">
                <a16:creationId xmlns:a16="http://schemas.microsoft.com/office/drawing/2014/main" id="{EBF252BB-E828-D54B-8998-5EE208EBF246}"/>
              </a:ext>
            </a:extLst>
          </p:cNvPr>
          <p:cNvSpPr txBox="1"/>
          <p:nvPr/>
        </p:nvSpPr>
        <p:spPr>
          <a:xfrm>
            <a:off x="9086334" y="1920292"/>
            <a:ext cx="2479590" cy="954107"/>
          </a:xfrm>
          <a:prstGeom prst="rect">
            <a:avLst/>
          </a:prstGeom>
          <a:solidFill>
            <a:srgbClr val="00B050"/>
          </a:solidFill>
        </p:spPr>
        <p:txBody>
          <a:bodyPr wrap="square" rtlCol="0">
            <a:spAutoFit/>
          </a:bodyPr>
          <a:lstStyle/>
          <a:p>
            <a:pPr lvl="0" algn="r" rtl="1">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rPr>
              <a:t>ح</a:t>
            </a:r>
            <a:r>
              <a:rPr kumimoji="0" lang="ar-SA"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rPr>
              <a:t>ق </a:t>
            </a:r>
            <a:r>
              <a:rPr lang="ar-SA" sz="2800" dirty="0">
                <a:solidFill>
                  <a:prstClr val="white"/>
                </a:solidFill>
                <a:latin typeface="Calibri" panose="020F0502020204030204"/>
                <a:cs typeface="Calibri" panose="020F0502020204030204" pitchFamily="34" charset="0"/>
              </a:rPr>
              <a:t>منح الأزواج المعاشات التقاعدية</a:t>
            </a:r>
            <a:endParaRPr kumimoji="0" lang="ar-JO"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endParaRPr>
          </a:p>
        </p:txBody>
      </p:sp>
      <p:sp>
        <p:nvSpPr>
          <p:cNvPr id="9" name="TextBox 8">
            <a:extLst>
              <a:ext uri="{FF2B5EF4-FFF2-40B4-BE49-F238E27FC236}">
                <a16:creationId xmlns:a16="http://schemas.microsoft.com/office/drawing/2014/main" id="{271D88E8-73C7-424B-BE92-47E7444B58FA}"/>
              </a:ext>
            </a:extLst>
          </p:cNvPr>
          <p:cNvSpPr txBox="1"/>
          <p:nvPr/>
        </p:nvSpPr>
        <p:spPr>
          <a:xfrm>
            <a:off x="893851" y="1797180"/>
            <a:ext cx="7798085" cy="1200329"/>
          </a:xfrm>
          <a:prstGeom prst="rect">
            <a:avLst/>
          </a:prstGeom>
          <a:noFill/>
        </p:spPr>
        <p:txBody>
          <a:bodyPr wrap="square" rtlCol="0">
            <a:spAutoFit/>
          </a:bodyPr>
          <a:lstStyle/>
          <a:p>
            <a:pPr marL="0" algn="just" defTabSz="914400" rtl="1" eaLnBrk="1" latinLnBrk="0" hangingPunct="1"/>
            <a:r>
              <a:rPr lang="ar-LB" dirty="0">
                <a:solidFill>
                  <a:srgbClr val="140906"/>
                </a:solidFill>
                <a:latin typeface="Droid Arabic Kufi"/>
                <a:cs typeface="Calibri" panose="020F0502020204030204" pitchFamily="34" charset="0"/>
              </a:rPr>
              <a:t>تعديل قانون الضمان الاجتماعي في العام 2023: يشمل الضمان "الشريك (الزوج والزوجة) الذي لا يزول عملاً مأجوراً أو لا يكون عاملاً أو منتجاً بأية صفة ولا يتقاضى معاشاً تقاعدياَ، الزوجات الشرعيات". وبالتالي أصبح القانون يعترف الآن بحق المرأة بمعاش زوجها التقاعدي بالمساواة مع حق الرجل بمعاش زوجته التقاعدي.</a:t>
            </a:r>
            <a:endParaRPr lang="en-LB" dirty="0">
              <a:solidFill>
                <a:srgbClr val="140906"/>
              </a:solidFill>
              <a:latin typeface="Droid Arabic Kufi"/>
              <a:cs typeface="Calibri" panose="020F0502020204030204" pitchFamily="34" charset="0"/>
            </a:endParaRPr>
          </a:p>
        </p:txBody>
      </p:sp>
    </p:spTree>
    <p:extLst>
      <p:ext uri="{BB962C8B-B14F-4D97-AF65-F5344CB8AC3E}">
        <p14:creationId xmlns:p14="http://schemas.microsoft.com/office/powerpoint/2010/main" val="1455644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45B8072-C58F-FE40-A93F-CEA5E754E79D}"/>
              </a:ext>
            </a:extLst>
          </p:cNvPr>
          <p:cNvSpPr txBox="1"/>
          <p:nvPr/>
        </p:nvSpPr>
        <p:spPr>
          <a:xfrm>
            <a:off x="2001795" y="518984"/>
            <a:ext cx="9564129" cy="1015663"/>
          </a:xfrm>
          <a:prstGeom prst="rect">
            <a:avLst/>
          </a:prstGeom>
          <a:noFill/>
        </p:spPr>
        <p:txBody>
          <a:bodyPr wrap="square" rtlCol="0">
            <a:spAutoFit/>
          </a:bodyPr>
          <a:lstStyle/>
          <a:p>
            <a:pPr algn="ctr" rtl="1"/>
            <a:r>
              <a:rPr lang="ar-JO" sz="6000" b="1" dirty="0">
                <a:solidFill>
                  <a:srgbClr val="C00000"/>
                </a:solidFill>
                <a:cs typeface="Calibri" panose="020F0502020204030204" pitchFamily="34" charset="0"/>
              </a:rPr>
              <a:t>الصومال</a:t>
            </a:r>
            <a:endParaRPr lang="en-US" sz="6000" b="1" dirty="0">
              <a:solidFill>
                <a:srgbClr val="C00000"/>
              </a:solidFill>
              <a:cs typeface="Calibri" panose="020F0502020204030204" pitchFamily="34" charset="0"/>
            </a:endParaRPr>
          </a:p>
        </p:txBody>
      </p:sp>
      <p:sp>
        <p:nvSpPr>
          <p:cNvPr id="5" name="TextBox 4">
            <a:extLst>
              <a:ext uri="{FF2B5EF4-FFF2-40B4-BE49-F238E27FC236}">
                <a16:creationId xmlns:a16="http://schemas.microsoft.com/office/drawing/2014/main" id="{8BC3AFAC-9BFE-454F-AB4C-E8BD8689FF6D}"/>
              </a:ext>
            </a:extLst>
          </p:cNvPr>
          <p:cNvSpPr txBox="1"/>
          <p:nvPr/>
        </p:nvSpPr>
        <p:spPr>
          <a:xfrm>
            <a:off x="8198778" y="1876863"/>
            <a:ext cx="3367146" cy="1815882"/>
          </a:xfrm>
          <a:prstGeom prst="rect">
            <a:avLst/>
          </a:prstGeom>
          <a:solidFill>
            <a:srgbClr val="00B050"/>
          </a:solidFill>
        </p:spPr>
        <p:txBody>
          <a:bodyPr wrap="square" rtlCol="0">
            <a:spAutoFit/>
          </a:bodyPr>
          <a:lstStyle/>
          <a:p>
            <a:pPr algn="r" rtl="1"/>
            <a:r>
              <a:rPr lang="ar-JO" sz="2800" dirty="0">
                <a:solidFill>
                  <a:schemeClr val="bg1"/>
                </a:solidFill>
                <a:cs typeface="Calibri" panose="020F0502020204030204" pitchFamily="34" charset="0"/>
              </a:rPr>
              <a:t>الاستراتيجية الوطنية لمناهضة العنف ضد النساء والفتيات</a:t>
            </a:r>
          </a:p>
          <a:p>
            <a:pPr algn="r" rtl="1"/>
            <a:endParaRPr lang="ar-JO" sz="2800" dirty="0">
              <a:solidFill>
                <a:schemeClr val="bg1"/>
              </a:solidFill>
              <a:cs typeface="Calibri" panose="020F0502020204030204" pitchFamily="34" charset="0"/>
            </a:endParaRPr>
          </a:p>
        </p:txBody>
      </p:sp>
      <p:sp>
        <p:nvSpPr>
          <p:cNvPr id="10" name="TextBox 9">
            <a:extLst>
              <a:ext uri="{FF2B5EF4-FFF2-40B4-BE49-F238E27FC236}">
                <a16:creationId xmlns:a16="http://schemas.microsoft.com/office/drawing/2014/main" id="{2098C87C-AC34-714D-8A2A-61547CE5C7B4}"/>
              </a:ext>
            </a:extLst>
          </p:cNvPr>
          <p:cNvSpPr txBox="1"/>
          <p:nvPr/>
        </p:nvSpPr>
        <p:spPr>
          <a:xfrm>
            <a:off x="770563" y="1876863"/>
            <a:ext cx="7027522" cy="646331"/>
          </a:xfrm>
          <a:prstGeom prst="rect">
            <a:avLst/>
          </a:prstGeom>
          <a:noFill/>
        </p:spPr>
        <p:txBody>
          <a:bodyPr wrap="square" rtlCol="0">
            <a:spAutoFit/>
          </a:bodyPr>
          <a:lstStyle/>
          <a:p>
            <a:pPr marL="0" algn="just" defTabSz="914400" rtl="1" eaLnBrk="1" latinLnBrk="0" hangingPunct="1"/>
            <a:r>
              <a:rPr lang="ar-LB" dirty="0">
                <a:solidFill>
                  <a:srgbClr val="140906"/>
                </a:solidFill>
                <a:latin typeface="Droid Arabic Kufi"/>
                <a:cs typeface="Calibri" panose="020F0502020204030204" pitchFamily="34" charset="0"/>
              </a:rPr>
              <a:t>اعتماد</a:t>
            </a:r>
            <a:r>
              <a:rPr lang="ar-LB" dirty="0"/>
              <a:t> </a:t>
            </a:r>
            <a:r>
              <a:rPr lang="ar-LB" dirty="0">
                <a:solidFill>
                  <a:srgbClr val="140906"/>
                </a:solidFill>
                <a:latin typeface="Droid Arabic Kufi"/>
                <a:cs typeface="Calibri" panose="020F0502020204030204" pitchFamily="34" charset="0"/>
              </a:rPr>
              <a:t>الاستراتيجية</a:t>
            </a:r>
            <a:r>
              <a:rPr lang="ar-LB" dirty="0"/>
              <a:t> </a:t>
            </a:r>
            <a:r>
              <a:rPr lang="ar-LB" dirty="0">
                <a:solidFill>
                  <a:srgbClr val="140906"/>
                </a:solidFill>
                <a:latin typeface="Droid Arabic Kufi"/>
                <a:cs typeface="Calibri" panose="020F0502020204030204" pitchFamily="34" charset="0"/>
              </a:rPr>
              <a:t>الوطنية</a:t>
            </a:r>
            <a:r>
              <a:rPr lang="ar-LB" dirty="0"/>
              <a:t> </a:t>
            </a:r>
            <a:r>
              <a:rPr lang="ar-LB" dirty="0">
                <a:solidFill>
                  <a:srgbClr val="140906"/>
                </a:solidFill>
                <a:latin typeface="Droid Arabic Kufi"/>
                <a:cs typeface="Calibri" panose="020F0502020204030204" pitchFamily="34" charset="0"/>
              </a:rPr>
              <a:t>لمناهضة</a:t>
            </a:r>
            <a:r>
              <a:rPr lang="ar-LB" dirty="0"/>
              <a:t> </a:t>
            </a:r>
            <a:r>
              <a:rPr lang="ar-LB" dirty="0">
                <a:solidFill>
                  <a:srgbClr val="140906"/>
                </a:solidFill>
                <a:latin typeface="Droid Arabic Kufi"/>
                <a:cs typeface="Calibri" panose="020F0502020204030204" pitchFamily="34" charset="0"/>
              </a:rPr>
              <a:t>العنف</a:t>
            </a:r>
            <a:r>
              <a:rPr lang="ar-LB" dirty="0"/>
              <a:t> </a:t>
            </a:r>
            <a:r>
              <a:rPr lang="ar-LB" dirty="0">
                <a:solidFill>
                  <a:srgbClr val="140906"/>
                </a:solidFill>
                <a:latin typeface="Droid Arabic Kufi"/>
                <a:cs typeface="Calibri" panose="020F0502020204030204" pitchFamily="34" charset="0"/>
              </a:rPr>
              <a:t>ضد</a:t>
            </a:r>
            <a:r>
              <a:rPr lang="ar-LB" dirty="0"/>
              <a:t> </a:t>
            </a:r>
            <a:r>
              <a:rPr lang="ar-LB" dirty="0">
                <a:solidFill>
                  <a:srgbClr val="140906"/>
                </a:solidFill>
                <a:latin typeface="Droid Arabic Kufi"/>
                <a:cs typeface="Calibri" panose="020F0502020204030204" pitchFamily="34" charset="0"/>
              </a:rPr>
              <a:t>النساء</a:t>
            </a:r>
            <a:r>
              <a:rPr lang="ar-LB" dirty="0"/>
              <a:t> </a:t>
            </a:r>
            <a:r>
              <a:rPr lang="ar-LB" dirty="0">
                <a:solidFill>
                  <a:srgbClr val="140906"/>
                </a:solidFill>
                <a:latin typeface="Droid Arabic Kufi"/>
                <a:cs typeface="Calibri" panose="020F0502020204030204" pitchFamily="34" charset="0"/>
              </a:rPr>
              <a:t>والفتيات</a:t>
            </a:r>
            <a:r>
              <a:rPr lang="ar-LB" dirty="0"/>
              <a:t> </a:t>
            </a:r>
            <a:r>
              <a:rPr lang="ar-LB" dirty="0">
                <a:solidFill>
                  <a:srgbClr val="140906"/>
                </a:solidFill>
                <a:latin typeface="Droid Arabic Kufi"/>
                <a:cs typeface="Calibri" panose="020F0502020204030204" pitchFamily="34" charset="0"/>
              </a:rPr>
              <a:t>للفترة</a:t>
            </a:r>
            <a:r>
              <a:rPr lang="ar-LB" dirty="0"/>
              <a:t> </a:t>
            </a:r>
            <a:r>
              <a:rPr lang="ar-LB" dirty="0">
                <a:solidFill>
                  <a:srgbClr val="140906"/>
                </a:solidFill>
                <a:latin typeface="Droid Arabic Kufi"/>
                <a:cs typeface="Calibri" panose="020F0502020204030204" pitchFamily="34" charset="0"/>
              </a:rPr>
              <a:t>2024-2029 تحت إشراف وزارة المرأة وتنمية حقوق الإنسان.</a:t>
            </a:r>
            <a:endParaRPr lang="en-LB" dirty="0">
              <a:solidFill>
                <a:srgbClr val="140906"/>
              </a:solidFill>
              <a:latin typeface="Droid Arabic Kufi"/>
              <a:cs typeface="Calibri" panose="020F0502020204030204" pitchFamily="34" charset="0"/>
            </a:endParaRPr>
          </a:p>
        </p:txBody>
      </p:sp>
    </p:spTree>
    <p:extLst>
      <p:ext uri="{BB962C8B-B14F-4D97-AF65-F5344CB8AC3E}">
        <p14:creationId xmlns:p14="http://schemas.microsoft.com/office/powerpoint/2010/main" val="282050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641865-528F-6108-1315-645E8CC9E0A2}"/>
              </a:ext>
            </a:extLst>
          </p:cNvPr>
          <p:cNvSpPr txBox="1"/>
          <p:nvPr/>
        </p:nvSpPr>
        <p:spPr>
          <a:xfrm>
            <a:off x="10276114" y="1184366"/>
            <a:ext cx="1550126" cy="1107996"/>
          </a:xfrm>
          <a:prstGeom prst="rect">
            <a:avLst/>
          </a:prstGeom>
          <a:noFill/>
        </p:spPr>
        <p:txBody>
          <a:bodyPr wrap="square" rtlCol="0">
            <a:spAutoFit/>
          </a:bodyPr>
          <a:lstStyle/>
          <a:p>
            <a:pPr algn="ctr"/>
            <a:r>
              <a:rPr lang="ar-JO" sz="6600" b="1" dirty="0">
                <a:solidFill>
                  <a:srgbClr val="00B0F0"/>
                </a:solidFill>
                <a:latin typeface="Andalus" panose="02020603050405020304" pitchFamily="18" charset="-78"/>
                <a:cs typeface="Andalus" panose="02020603050405020304" pitchFamily="18" charset="-78"/>
              </a:rPr>
              <a:t>17</a:t>
            </a:r>
            <a:endParaRPr lang="en-US" sz="6600" b="1" dirty="0">
              <a:solidFill>
                <a:srgbClr val="00B0F0"/>
              </a:solidFill>
              <a:latin typeface="Andalus" panose="02020603050405020304" pitchFamily="18" charset="-78"/>
              <a:cs typeface="Andalus" panose="02020603050405020304" pitchFamily="18" charset="-78"/>
            </a:endParaRPr>
          </a:p>
        </p:txBody>
      </p:sp>
      <p:sp>
        <p:nvSpPr>
          <p:cNvPr id="3" name="TextBox 2">
            <a:extLst>
              <a:ext uri="{FF2B5EF4-FFF2-40B4-BE49-F238E27FC236}">
                <a16:creationId xmlns:a16="http://schemas.microsoft.com/office/drawing/2014/main" id="{54A968E9-B29F-6478-BE29-57D2B66D02CA}"/>
              </a:ext>
            </a:extLst>
          </p:cNvPr>
          <p:cNvSpPr txBox="1"/>
          <p:nvPr/>
        </p:nvSpPr>
        <p:spPr>
          <a:xfrm>
            <a:off x="2122311" y="1429345"/>
            <a:ext cx="8096844" cy="523220"/>
          </a:xfrm>
          <a:prstGeom prst="rect">
            <a:avLst/>
          </a:prstGeom>
          <a:noFill/>
        </p:spPr>
        <p:txBody>
          <a:bodyPr wrap="square" rtlCol="0">
            <a:spAutoFit/>
          </a:bodyPr>
          <a:lstStyle/>
          <a:p>
            <a:pPr algn="r" rtl="1"/>
            <a:r>
              <a:rPr lang="ar-JO" sz="2800" dirty="0">
                <a:solidFill>
                  <a:srgbClr val="00B0F0"/>
                </a:solidFill>
                <a:cs typeface="Calibri" panose="020F0502020204030204" pitchFamily="34" charset="0"/>
              </a:rPr>
              <a:t>دولة</a:t>
            </a:r>
            <a:r>
              <a:rPr lang="ar-JO" sz="2800" dirty="0">
                <a:cs typeface="Calibri" panose="020F0502020204030204" pitchFamily="34" charset="0"/>
              </a:rPr>
              <a:t> عربية في مبادرة العدالة والمساواة بين الجنسين أمام القانون</a:t>
            </a:r>
            <a:endParaRPr lang="en-US" sz="2800" dirty="0">
              <a:cs typeface="Calibri" panose="020F0502020204030204" pitchFamily="34" charset="0"/>
            </a:endParaRPr>
          </a:p>
        </p:txBody>
      </p:sp>
      <p:sp>
        <p:nvSpPr>
          <p:cNvPr id="4" name="TextBox 3">
            <a:extLst>
              <a:ext uri="{FF2B5EF4-FFF2-40B4-BE49-F238E27FC236}">
                <a16:creationId xmlns:a16="http://schemas.microsoft.com/office/drawing/2014/main" id="{852C7837-AF98-43CD-86EA-7C263EB745D7}"/>
              </a:ext>
            </a:extLst>
          </p:cNvPr>
          <p:cNvSpPr txBox="1"/>
          <p:nvPr/>
        </p:nvSpPr>
        <p:spPr>
          <a:xfrm>
            <a:off x="10276114" y="2200029"/>
            <a:ext cx="1550126" cy="1107996"/>
          </a:xfrm>
          <a:prstGeom prst="rect">
            <a:avLst/>
          </a:prstGeom>
          <a:noFill/>
        </p:spPr>
        <p:txBody>
          <a:bodyPr wrap="square" rtlCol="0">
            <a:spAutoFit/>
          </a:bodyPr>
          <a:lstStyle/>
          <a:p>
            <a:pPr marL="0" algn="ctr" defTabSz="914400" rtl="1" eaLnBrk="1" latinLnBrk="0" hangingPunct="1"/>
            <a:r>
              <a:rPr lang="en-US" sz="6600" b="1" dirty="0">
                <a:solidFill>
                  <a:srgbClr val="00B0F0"/>
                </a:solidFill>
                <a:latin typeface="Andalus" panose="02020603050405020304" pitchFamily="18" charset="-78"/>
                <a:cs typeface="Andalus" panose="02020603050405020304" pitchFamily="18" charset="-78"/>
              </a:rPr>
              <a:t>7</a:t>
            </a:r>
          </a:p>
        </p:txBody>
      </p:sp>
      <p:sp>
        <p:nvSpPr>
          <p:cNvPr id="5" name="TextBox 4">
            <a:extLst>
              <a:ext uri="{FF2B5EF4-FFF2-40B4-BE49-F238E27FC236}">
                <a16:creationId xmlns:a16="http://schemas.microsoft.com/office/drawing/2014/main" id="{F0DC1C55-DC66-924B-500E-689E7F4D9E02}"/>
              </a:ext>
            </a:extLst>
          </p:cNvPr>
          <p:cNvSpPr txBox="1"/>
          <p:nvPr/>
        </p:nvSpPr>
        <p:spPr>
          <a:xfrm>
            <a:off x="10276114" y="3134477"/>
            <a:ext cx="1550126" cy="1107996"/>
          </a:xfrm>
          <a:prstGeom prst="rect">
            <a:avLst/>
          </a:prstGeom>
          <a:noFill/>
        </p:spPr>
        <p:txBody>
          <a:bodyPr wrap="square" rtlCol="0">
            <a:spAutoFit/>
          </a:bodyPr>
          <a:lstStyle/>
          <a:p>
            <a:pPr marL="0" algn="ctr" defTabSz="914400" rtl="1" eaLnBrk="1" latinLnBrk="0" hangingPunct="1"/>
            <a:r>
              <a:rPr lang="en-US" sz="6600" b="1" dirty="0">
                <a:solidFill>
                  <a:srgbClr val="00B0F0"/>
                </a:solidFill>
                <a:latin typeface="Andalus" panose="02020603050405020304" pitchFamily="18" charset="-78"/>
                <a:cs typeface="Andalus" panose="02020603050405020304" pitchFamily="18" charset="-78"/>
              </a:rPr>
              <a:t>32</a:t>
            </a:r>
          </a:p>
        </p:txBody>
      </p:sp>
      <p:sp>
        <p:nvSpPr>
          <p:cNvPr id="6" name="TextBox 5">
            <a:extLst>
              <a:ext uri="{FF2B5EF4-FFF2-40B4-BE49-F238E27FC236}">
                <a16:creationId xmlns:a16="http://schemas.microsoft.com/office/drawing/2014/main" id="{79E182F0-7537-3FB7-621B-C455CCACE362}"/>
              </a:ext>
            </a:extLst>
          </p:cNvPr>
          <p:cNvSpPr txBox="1"/>
          <p:nvPr/>
        </p:nvSpPr>
        <p:spPr>
          <a:xfrm>
            <a:off x="10276114" y="4150140"/>
            <a:ext cx="1550126" cy="1107996"/>
          </a:xfrm>
          <a:prstGeom prst="rect">
            <a:avLst/>
          </a:prstGeom>
          <a:noFill/>
        </p:spPr>
        <p:txBody>
          <a:bodyPr wrap="square" rtlCol="0">
            <a:spAutoFit/>
          </a:bodyPr>
          <a:lstStyle/>
          <a:p>
            <a:pPr algn="ctr"/>
            <a:r>
              <a:rPr lang="en-US" sz="6600" b="1" dirty="0">
                <a:solidFill>
                  <a:srgbClr val="00B0F0"/>
                </a:solidFill>
                <a:latin typeface="Andalus" panose="02020603050405020304" pitchFamily="18" charset="-78"/>
                <a:cs typeface="Andalus" panose="02020603050405020304" pitchFamily="18" charset="-78"/>
              </a:rPr>
              <a:t>17</a:t>
            </a:r>
          </a:p>
        </p:txBody>
      </p:sp>
      <p:sp>
        <p:nvSpPr>
          <p:cNvPr id="8" name="TextBox 7">
            <a:extLst>
              <a:ext uri="{FF2B5EF4-FFF2-40B4-BE49-F238E27FC236}">
                <a16:creationId xmlns:a16="http://schemas.microsoft.com/office/drawing/2014/main" id="{F0C8F701-BCF5-DC88-020F-704AA2B24D66}"/>
              </a:ext>
            </a:extLst>
          </p:cNvPr>
          <p:cNvSpPr txBox="1"/>
          <p:nvPr/>
        </p:nvSpPr>
        <p:spPr>
          <a:xfrm>
            <a:off x="3510496" y="2386376"/>
            <a:ext cx="6705600" cy="523220"/>
          </a:xfrm>
          <a:prstGeom prst="rect">
            <a:avLst/>
          </a:prstGeom>
          <a:noFill/>
        </p:spPr>
        <p:txBody>
          <a:bodyPr wrap="square" rtlCol="0">
            <a:spAutoFit/>
          </a:bodyPr>
          <a:lstStyle/>
          <a:p>
            <a:pPr algn="r" rtl="1"/>
            <a:r>
              <a:rPr lang="ar-JO" sz="2800" dirty="0">
                <a:solidFill>
                  <a:srgbClr val="00B0F0"/>
                </a:solidFill>
                <a:cs typeface="Calibri" panose="020F0502020204030204" pitchFamily="34" charset="0"/>
              </a:rPr>
              <a:t>دولة</a:t>
            </a:r>
            <a:r>
              <a:rPr lang="ar-JO" sz="2800" dirty="0">
                <a:cs typeface="Calibri" panose="020F0502020204030204" pitchFamily="34" charset="0"/>
              </a:rPr>
              <a:t> عربية أرسلت تحديثاتها التشريعية</a:t>
            </a:r>
            <a:endParaRPr lang="en-US" sz="2800" dirty="0">
              <a:cs typeface="Calibri" panose="020F0502020204030204" pitchFamily="34" charset="0"/>
            </a:endParaRPr>
          </a:p>
        </p:txBody>
      </p:sp>
      <p:sp>
        <p:nvSpPr>
          <p:cNvPr id="9" name="TextBox 8">
            <a:extLst>
              <a:ext uri="{FF2B5EF4-FFF2-40B4-BE49-F238E27FC236}">
                <a16:creationId xmlns:a16="http://schemas.microsoft.com/office/drawing/2014/main" id="{866CBDA9-AA2E-ECF5-5F6A-B08CB176BE10}"/>
              </a:ext>
            </a:extLst>
          </p:cNvPr>
          <p:cNvSpPr txBox="1"/>
          <p:nvPr/>
        </p:nvSpPr>
        <p:spPr>
          <a:xfrm>
            <a:off x="2810933" y="3304651"/>
            <a:ext cx="7405163" cy="954107"/>
          </a:xfrm>
          <a:prstGeom prst="rect">
            <a:avLst/>
          </a:prstGeom>
          <a:noFill/>
        </p:spPr>
        <p:txBody>
          <a:bodyPr wrap="square" rtlCol="0">
            <a:spAutoFit/>
          </a:bodyPr>
          <a:lstStyle/>
          <a:p>
            <a:pPr algn="r" rtl="1"/>
            <a:r>
              <a:rPr lang="ar-JO" sz="2800" dirty="0">
                <a:solidFill>
                  <a:srgbClr val="00B0F0"/>
                </a:solidFill>
                <a:cs typeface="Calibri" panose="020F0502020204030204" pitchFamily="34" charset="0"/>
              </a:rPr>
              <a:t>نص قانوني صدر أو سياسية وطنية</a:t>
            </a:r>
            <a:r>
              <a:rPr lang="ar-JO" sz="2800" dirty="0">
                <a:cs typeface="Calibri" panose="020F0502020204030204" pitchFamily="34" charset="0"/>
              </a:rPr>
              <a:t> يسهم في تعزيز واقع المرأة العربية في القانون</a:t>
            </a:r>
            <a:endParaRPr lang="en-US" sz="2800" dirty="0">
              <a:cs typeface="Calibri" panose="020F0502020204030204" pitchFamily="34" charset="0"/>
            </a:endParaRPr>
          </a:p>
        </p:txBody>
      </p:sp>
      <p:sp>
        <p:nvSpPr>
          <p:cNvPr id="10" name="TextBox 9">
            <a:extLst>
              <a:ext uri="{FF2B5EF4-FFF2-40B4-BE49-F238E27FC236}">
                <a16:creationId xmlns:a16="http://schemas.microsoft.com/office/drawing/2014/main" id="{2488872C-7E9B-E4D6-2451-9DD24343ADB0}"/>
              </a:ext>
            </a:extLst>
          </p:cNvPr>
          <p:cNvSpPr txBox="1"/>
          <p:nvPr/>
        </p:nvSpPr>
        <p:spPr>
          <a:xfrm>
            <a:off x="1242972" y="4242473"/>
            <a:ext cx="8973124" cy="954107"/>
          </a:xfrm>
          <a:prstGeom prst="rect">
            <a:avLst/>
          </a:prstGeom>
          <a:noFill/>
        </p:spPr>
        <p:txBody>
          <a:bodyPr wrap="square" rtlCol="0">
            <a:spAutoFit/>
          </a:bodyPr>
          <a:lstStyle/>
          <a:p>
            <a:pPr algn="r" rtl="1"/>
            <a:r>
              <a:rPr lang="ar-JO" sz="2800" dirty="0">
                <a:solidFill>
                  <a:srgbClr val="00B0F0"/>
                </a:solidFill>
                <a:cs typeface="Calibri" panose="020F0502020204030204" pitchFamily="34" charset="0"/>
              </a:rPr>
              <a:t>تغيير</a:t>
            </a:r>
            <a:r>
              <a:rPr lang="ar-JO" sz="2800" dirty="0">
                <a:cs typeface="Calibri" panose="020F0502020204030204" pitchFamily="34" charset="0"/>
              </a:rPr>
              <a:t> في ترميز الدول العربية على مصفوفة العدالة والمساواة بين الجنسين أمام القانون</a:t>
            </a:r>
            <a:endParaRPr lang="en-US" sz="2800" dirty="0">
              <a:cs typeface="Calibri" panose="020F0502020204030204" pitchFamily="34" charset="0"/>
            </a:endParaRPr>
          </a:p>
        </p:txBody>
      </p:sp>
      <p:sp>
        <p:nvSpPr>
          <p:cNvPr id="11" name="TextBox 10">
            <a:extLst>
              <a:ext uri="{FF2B5EF4-FFF2-40B4-BE49-F238E27FC236}">
                <a16:creationId xmlns:a16="http://schemas.microsoft.com/office/drawing/2014/main" id="{206FD985-ADE1-BD9F-7C1B-BF52B43B62D8}"/>
              </a:ext>
            </a:extLst>
          </p:cNvPr>
          <p:cNvSpPr txBox="1"/>
          <p:nvPr/>
        </p:nvSpPr>
        <p:spPr>
          <a:xfrm>
            <a:off x="1010194" y="351968"/>
            <a:ext cx="9927772" cy="769441"/>
          </a:xfrm>
          <a:prstGeom prst="rect">
            <a:avLst/>
          </a:prstGeom>
          <a:noFill/>
        </p:spPr>
        <p:txBody>
          <a:bodyPr wrap="square" rtlCol="0">
            <a:spAutoFit/>
          </a:bodyPr>
          <a:lstStyle/>
          <a:p>
            <a:pPr algn="ctr" rtl="1"/>
            <a:r>
              <a:rPr lang="ar-JO" sz="4400" b="1" dirty="0">
                <a:solidFill>
                  <a:srgbClr val="C00000"/>
                </a:solidFill>
                <a:cs typeface="Calibri" panose="020F0502020204030204" pitchFamily="34" charset="0"/>
              </a:rPr>
              <a:t>من الفترة </a:t>
            </a:r>
            <a:r>
              <a:rPr lang="en-US" sz="4400" b="1" dirty="0">
                <a:solidFill>
                  <a:srgbClr val="C00000"/>
                </a:solidFill>
                <a:cs typeface="Calibri" panose="020F0502020204030204" pitchFamily="34" charset="0"/>
              </a:rPr>
              <a:t>2023</a:t>
            </a:r>
            <a:r>
              <a:rPr lang="ar-JO" sz="4400" b="1" dirty="0">
                <a:solidFill>
                  <a:srgbClr val="C00000"/>
                </a:solidFill>
                <a:cs typeface="Calibri" panose="020F0502020204030204" pitchFamily="34" charset="0"/>
              </a:rPr>
              <a:t> – </a:t>
            </a:r>
            <a:r>
              <a:rPr lang="en-US" sz="4400" b="1" dirty="0">
                <a:solidFill>
                  <a:srgbClr val="C00000"/>
                </a:solidFill>
                <a:cs typeface="Calibri" panose="020F0502020204030204" pitchFamily="34" charset="0"/>
              </a:rPr>
              <a:t>2024</a:t>
            </a:r>
            <a:r>
              <a:rPr lang="ar-JO" sz="4400" b="1" dirty="0">
                <a:solidFill>
                  <a:srgbClr val="C00000"/>
                </a:solidFill>
                <a:cs typeface="Calibri" panose="020F0502020204030204" pitchFamily="34" charset="0"/>
              </a:rPr>
              <a:t> </a:t>
            </a:r>
            <a:endParaRPr lang="en-US" sz="4400" b="1" dirty="0">
              <a:solidFill>
                <a:srgbClr val="C00000"/>
              </a:solidFill>
              <a:cs typeface="Calibri" panose="020F0502020204030204" pitchFamily="34" charset="0"/>
            </a:endParaRPr>
          </a:p>
        </p:txBody>
      </p:sp>
    </p:spTree>
    <p:extLst>
      <p:ext uri="{BB962C8B-B14F-4D97-AF65-F5344CB8AC3E}">
        <p14:creationId xmlns:p14="http://schemas.microsoft.com/office/powerpoint/2010/main" val="2479698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5ED99A-F3B8-18F7-6C35-072C1E050B1F}"/>
              </a:ext>
            </a:extLst>
          </p:cNvPr>
          <p:cNvSpPr txBox="1"/>
          <p:nvPr/>
        </p:nvSpPr>
        <p:spPr>
          <a:xfrm>
            <a:off x="1010194" y="351968"/>
            <a:ext cx="9927772" cy="769441"/>
          </a:xfrm>
          <a:prstGeom prst="rect">
            <a:avLst/>
          </a:prstGeom>
          <a:noFill/>
        </p:spPr>
        <p:txBody>
          <a:bodyPr wrap="square" rtlCol="0">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4400" b="1" i="0" u="none" strike="noStrike" kern="1200" cap="none" spc="0" normalizeH="0" baseline="0" noProof="0" dirty="0">
                <a:ln>
                  <a:noFill/>
                </a:ln>
                <a:solidFill>
                  <a:srgbClr val="C00000"/>
                </a:solidFill>
                <a:effectLst/>
                <a:uLnTx/>
                <a:uFillTx/>
                <a:latin typeface="Calibri" panose="020F0502020204030204"/>
                <a:ea typeface="+mn-ea"/>
                <a:cs typeface="Calibri" panose="020F0502020204030204" pitchFamily="34" charset="0"/>
              </a:rPr>
              <a:t>التحديثات التشريعية تضمنت:</a:t>
            </a:r>
            <a:endParaRPr kumimoji="0" lang="en-US" sz="4400" b="1" i="0" u="none" strike="noStrike" kern="1200" cap="none" spc="0" normalizeH="0" baseline="0" noProof="0" dirty="0">
              <a:ln>
                <a:noFill/>
              </a:ln>
              <a:solidFill>
                <a:srgbClr val="C00000"/>
              </a:solidFill>
              <a:effectLst/>
              <a:uLnTx/>
              <a:uFillTx/>
              <a:latin typeface="Calibri" panose="020F0502020204030204"/>
              <a:ea typeface="+mn-ea"/>
              <a:cs typeface="Calibri" panose="020F0502020204030204" pitchFamily="34" charset="0"/>
            </a:endParaRPr>
          </a:p>
        </p:txBody>
      </p:sp>
      <p:graphicFrame>
        <p:nvGraphicFramePr>
          <p:cNvPr id="3" name="Table 2">
            <a:extLst>
              <a:ext uri="{FF2B5EF4-FFF2-40B4-BE49-F238E27FC236}">
                <a16:creationId xmlns:a16="http://schemas.microsoft.com/office/drawing/2014/main" id="{2B391431-53CA-A45E-84B9-E5F0893323DC}"/>
              </a:ext>
            </a:extLst>
          </p:cNvPr>
          <p:cNvGraphicFramePr>
            <a:graphicFrameLocks noGrp="1"/>
          </p:cNvGraphicFramePr>
          <p:nvPr>
            <p:extLst>
              <p:ext uri="{D42A27DB-BD31-4B8C-83A1-F6EECF244321}">
                <p14:modId xmlns:p14="http://schemas.microsoft.com/office/powerpoint/2010/main" val="1507181978"/>
              </p:ext>
            </p:extLst>
          </p:nvPr>
        </p:nvGraphicFramePr>
        <p:xfrm>
          <a:off x="730421" y="1379152"/>
          <a:ext cx="11175999" cy="4855032"/>
        </p:xfrm>
        <a:graphic>
          <a:graphicData uri="http://schemas.openxmlformats.org/drawingml/2006/table">
            <a:tbl>
              <a:tblPr firstRow="1" bandRow="1">
                <a:tableStyleId>{2D5ABB26-0587-4C30-8999-92F81FD0307C}</a:tableStyleId>
              </a:tblPr>
              <a:tblGrid>
                <a:gridCol w="3200400">
                  <a:extLst>
                    <a:ext uri="{9D8B030D-6E8A-4147-A177-3AD203B41FA5}">
                      <a16:colId xmlns:a16="http://schemas.microsoft.com/office/drawing/2014/main" val="1769494332"/>
                    </a:ext>
                  </a:extLst>
                </a:gridCol>
                <a:gridCol w="1778000">
                  <a:extLst>
                    <a:ext uri="{9D8B030D-6E8A-4147-A177-3AD203B41FA5}">
                      <a16:colId xmlns:a16="http://schemas.microsoft.com/office/drawing/2014/main" val="3385001799"/>
                    </a:ext>
                  </a:extLst>
                </a:gridCol>
                <a:gridCol w="3828968">
                  <a:extLst>
                    <a:ext uri="{9D8B030D-6E8A-4147-A177-3AD203B41FA5}">
                      <a16:colId xmlns:a16="http://schemas.microsoft.com/office/drawing/2014/main" val="1912614117"/>
                    </a:ext>
                  </a:extLst>
                </a:gridCol>
                <a:gridCol w="2368631">
                  <a:extLst>
                    <a:ext uri="{9D8B030D-6E8A-4147-A177-3AD203B41FA5}">
                      <a16:colId xmlns:a16="http://schemas.microsoft.com/office/drawing/2014/main" val="158933264"/>
                    </a:ext>
                  </a:extLst>
                </a:gridCol>
              </a:tblGrid>
              <a:tr h="1533168">
                <a:tc>
                  <a:txBody>
                    <a:bodyPr/>
                    <a:lstStyle/>
                    <a:p>
                      <a:pPr algn="r" rtl="1"/>
                      <a:r>
                        <a:rPr lang="ar-JO" sz="3600" b="0" kern="1200" baseline="0" dirty="0">
                          <a:solidFill>
                            <a:schemeClr val="accent5">
                              <a:lumMod val="50000"/>
                            </a:schemeClr>
                          </a:solidFill>
                          <a:latin typeface="+mn-lt"/>
                          <a:ea typeface="+mn-ea"/>
                          <a:cs typeface="Calibri" panose="020F0502020204030204" pitchFamily="34" charset="0"/>
                        </a:rPr>
                        <a:t>سياسة وطنية/ ميزانية</a:t>
                      </a:r>
                      <a:endParaRPr lang="en-US" sz="3600" b="0" kern="1200" baseline="0" dirty="0">
                        <a:solidFill>
                          <a:schemeClr val="accent5">
                            <a:lumMod val="50000"/>
                          </a:schemeClr>
                        </a:solidFill>
                        <a:latin typeface="+mn-lt"/>
                        <a:ea typeface="+mn-ea"/>
                        <a:cs typeface="Calibri" panose="020F0502020204030204" pitchFamily="34" charset="0"/>
                      </a:endParaRPr>
                    </a:p>
                  </a:txBody>
                  <a:tcPr anchor="ctr"/>
                </a:tc>
                <a:tc>
                  <a:txBody>
                    <a:bodyPr/>
                    <a:lstStyle/>
                    <a:p>
                      <a:pPr marL="0" algn="ctr" defTabSz="914400" rtl="1" eaLnBrk="1" latinLnBrk="0" hangingPunct="1"/>
                      <a:r>
                        <a:rPr lang="en-US" sz="6600" b="1" kern="1200" baseline="0" dirty="0">
                          <a:solidFill>
                            <a:srgbClr val="00B0F0"/>
                          </a:solidFill>
                          <a:latin typeface="Andalus" panose="02020603050405020304" pitchFamily="18" charset="-78"/>
                          <a:ea typeface="+mn-ea"/>
                          <a:cs typeface="Andalus" panose="02020603050405020304" pitchFamily="18" charset="-78"/>
                        </a:rPr>
                        <a:t>2</a:t>
                      </a:r>
                    </a:p>
                  </a:txBody>
                  <a:tcPr anchor="ctr">
                    <a:lnR w="12700" cap="flat" cmpd="sng" algn="ctr">
                      <a:noFill/>
                      <a:prstDash val="solid"/>
                      <a:round/>
                      <a:headEnd type="none" w="med" len="med"/>
                      <a:tailEnd type="none" w="med" len="med"/>
                    </a:lnR>
                  </a:tcPr>
                </a:tc>
                <a:tc>
                  <a:txBody>
                    <a:bodyPr/>
                    <a:lstStyle/>
                    <a:p>
                      <a:pPr marL="0" algn="r" defTabSz="914400" rtl="1" eaLnBrk="1" latinLnBrk="0" hangingPunct="1"/>
                      <a:r>
                        <a:rPr lang="ar-JO" sz="3600" b="0" kern="1200" baseline="0" dirty="0">
                          <a:solidFill>
                            <a:schemeClr val="accent5">
                              <a:lumMod val="50000"/>
                            </a:schemeClr>
                          </a:solidFill>
                          <a:latin typeface="+mn-lt"/>
                          <a:ea typeface="+mn-ea"/>
                          <a:cs typeface="Calibri" panose="020F0502020204030204" pitchFamily="34" charset="0"/>
                        </a:rPr>
                        <a:t>إصدار/ تعديل قانون</a:t>
                      </a:r>
                      <a:endParaRPr lang="en-US" sz="3600" b="0" kern="1200" baseline="0" dirty="0">
                        <a:solidFill>
                          <a:schemeClr val="accent5">
                            <a:lumMod val="50000"/>
                          </a:schemeClr>
                        </a:solidFill>
                        <a:latin typeface="+mn-lt"/>
                        <a:ea typeface="+mn-ea"/>
                        <a:cs typeface="Calibri" panose="020F0502020204030204" pitchFamily="34" charset="0"/>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1"/>
                      <a:r>
                        <a:rPr lang="en-US" sz="6600" b="1" baseline="0" dirty="0">
                          <a:solidFill>
                            <a:srgbClr val="00B0F0"/>
                          </a:solidFill>
                          <a:latin typeface="Andalus" panose="02020603050405020304" pitchFamily="18" charset="-78"/>
                          <a:cs typeface="Andalus" panose="02020603050405020304" pitchFamily="18" charset="-78"/>
                        </a:rPr>
                        <a:t>26</a:t>
                      </a:r>
                    </a:p>
                  </a:txBody>
                  <a:tcPr anchor="ctr">
                    <a:lnL>
                      <a:noFill/>
                    </a:lnL>
                  </a:tcPr>
                </a:tc>
                <a:extLst>
                  <a:ext uri="{0D108BD9-81ED-4DB2-BD59-A6C34878D82A}">
                    <a16:rowId xmlns:a16="http://schemas.microsoft.com/office/drawing/2014/main" val="197531769"/>
                  </a:ext>
                </a:extLst>
              </a:tr>
              <a:tr h="1660932">
                <a:tc>
                  <a:txBody>
                    <a:bodyPr/>
                    <a:lstStyle/>
                    <a:p>
                      <a:pPr algn="r" rtl="1"/>
                      <a:r>
                        <a:rPr lang="ar-JO" sz="3600" b="0" kern="1200" baseline="0" dirty="0">
                          <a:solidFill>
                            <a:schemeClr val="accent5">
                              <a:lumMod val="50000"/>
                            </a:schemeClr>
                          </a:solidFill>
                          <a:latin typeface="+mn-lt"/>
                          <a:ea typeface="+mn-ea"/>
                          <a:cs typeface="Calibri" panose="020F0502020204030204" pitchFamily="34" charset="0"/>
                        </a:rPr>
                        <a:t>استراتيجية وطنية</a:t>
                      </a:r>
                      <a:endParaRPr lang="en-US" sz="3600" b="0" kern="1200" baseline="0" dirty="0">
                        <a:solidFill>
                          <a:schemeClr val="accent5">
                            <a:lumMod val="50000"/>
                          </a:schemeClr>
                        </a:solidFill>
                        <a:latin typeface="+mn-lt"/>
                        <a:ea typeface="+mn-ea"/>
                        <a:cs typeface="Calibri" panose="020F0502020204030204" pitchFamily="34" charset="0"/>
                      </a:endParaRPr>
                    </a:p>
                  </a:txBody>
                  <a:tcPr anchor="ctr"/>
                </a:tc>
                <a:tc>
                  <a:txBody>
                    <a:bodyPr/>
                    <a:lstStyle/>
                    <a:p>
                      <a:pPr marL="0" algn="ctr" defTabSz="914400" rtl="1" eaLnBrk="1" latinLnBrk="0" hangingPunct="1"/>
                      <a:r>
                        <a:rPr lang="en-US" sz="6600" b="1" kern="1200" baseline="0" dirty="0">
                          <a:solidFill>
                            <a:srgbClr val="00B0F0"/>
                          </a:solidFill>
                          <a:latin typeface="Andalus" panose="02020603050405020304" pitchFamily="18" charset="-78"/>
                          <a:ea typeface="+mn-ea"/>
                          <a:cs typeface="Andalus" panose="02020603050405020304" pitchFamily="18" charset="-78"/>
                        </a:rPr>
                        <a:t>4</a:t>
                      </a:r>
                    </a:p>
                  </a:txBody>
                  <a:tcPr anchor="ctr">
                    <a:lnR w="12700" cap="flat" cmpd="sng" algn="ctr">
                      <a:noFill/>
                      <a:prstDash val="solid"/>
                      <a:round/>
                      <a:headEnd type="none" w="med" len="med"/>
                      <a:tailEnd type="none" w="med" len="med"/>
                    </a:lnR>
                  </a:tcPr>
                </a:tc>
                <a:tc>
                  <a:txBody>
                    <a:bodyPr/>
                    <a:lstStyle/>
                    <a:p>
                      <a:pPr marL="0" algn="r" defTabSz="914400" rtl="1" eaLnBrk="1" latinLnBrk="0" hangingPunct="1"/>
                      <a:r>
                        <a:rPr lang="ar-JO" sz="3600" b="0" kern="1200" baseline="0" dirty="0">
                          <a:solidFill>
                            <a:schemeClr val="accent5">
                              <a:lumMod val="50000"/>
                            </a:schemeClr>
                          </a:solidFill>
                          <a:latin typeface="+mn-lt"/>
                          <a:ea typeface="+mn-ea"/>
                          <a:cs typeface="Calibri" panose="020F0502020204030204" pitchFamily="34" charset="0"/>
                        </a:rPr>
                        <a:t>قرار جمهوري/ مجلس وزراء/ وزير/ هيئات</a:t>
                      </a:r>
                      <a:endParaRPr lang="en-US" sz="3600" b="0" kern="1200" baseline="0" dirty="0">
                        <a:solidFill>
                          <a:schemeClr val="accent5">
                            <a:lumMod val="50000"/>
                          </a:schemeClr>
                        </a:solidFill>
                        <a:latin typeface="+mn-lt"/>
                        <a:ea typeface="+mn-ea"/>
                        <a:cs typeface="Calibri" panose="020F0502020204030204" pitchFamily="34" charset="0"/>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1"/>
                      <a:r>
                        <a:rPr lang="en-US" sz="6600" b="1" baseline="0" dirty="0">
                          <a:solidFill>
                            <a:srgbClr val="00B0F0"/>
                          </a:solidFill>
                          <a:latin typeface="Andalus" panose="02020603050405020304" pitchFamily="18" charset="-78"/>
                          <a:cs typeface="Andalus" panose="02020603050405020304" pitchFamily="18" charset="-78"/>
                        </a:rPr>
                        <a:t>4</a:t>
                      </a:r>
                    </a:p>
                  </a:txBody>
                  <a:tcPr anchor="ctr">
                    <a:lnL>
                      <a:noFill/>
                    </a:lnL>
                  </a:tcPr>
                </a:tc>
                <a:extLst>
                  <a:ext uri="{0D108BD9-81ED-4DB2-BD59-A6C34878D82A}">
                    <a16:rowId xmlns:a16="http://schemas.microsoft.com/office/drawing/2014/main" val="23434863"/>
                  </a:ext>
                </a:extLst>
              </a:tr>
              <a:tr h="1660932">
                <a:tc>
                  <a:txBody>
                    <a:bodyPr/>
                    <a:lstStyle/>
                    <a:p>
                      <a:pPr algn="r" rtl="1"/>
                      <a:r>
                        <a:rPr lang="ar-JO" sz="3600" b="0" kern="1200" baseline="0" dirty="0">
                          <a:solidFill>
                            <a:schemeClr val="accent5">
                              <a:lumMod val="50000"/>
                            </a:schemeClr>
                          </a:solidFill>
                          <a:latin typeface="+mn-lt"/>
                          <a:ea typeface="+mn-ea"/>
                          <a:cs typeface="Calibri" panose="020F0502020204030204" pitchFamily="34" charset="0"/>
                        </a:rPr>
                        <a:t>تعليمات</a:t>
                      </a:r>
                      <a:endParaRPr lang="en-US" sz="3600" b="0" kern="1200" baseline="0" dirty="0">
                        <a:solidFill>
                          <a:schemeClr val="accent5">
                            <a:lumMod val="50000"/>
                          </a:schemeClr>
                        </a:solidFill>
                        <a:latin typeface="+mn-lt"/>
                        <a:ea typeface="+mn-ea"/>
                        <a:cs typeface="Calibri" panose="020F0502020204030204" pitchFamily="34" charset="0"/>
                      </a:endParaRPr>
                    </a:p>
                  </a:txBody>
                  <a:tcPr anchor="ctr"/>
                </a:tc>
                <a:tc>
                  <a:txBody>
                    <a:bodyPr/>
                    <a:lstStyle/>
                    <a:p>
                      <a:pPr marL="0" algn="ctr" defTabSz="914400" rtl="1" eaLnBrk="1" latinLnBrk="0" hangingPunct="1"/>
                      <a:r>
                        <a:rPr lang="ar-JO" sz="6600" b="1" kern="1200" baseline="0" dirty="0">
                          <a:solidFill>
                            <a:srgbClr val="00B0F0"/>
                          </a:solidFill>
                          <a:latin typeface="Andalus" panose="02020603050405020304" pitchFamily="18" charset="-78"/>
                          <a:ea typeface="+mn-ea"/>
                          <a:cs typeface="Andalus" panose="02020603050405020304" pitchFamily="18" charset="-78"/>
                        </a:rPr>
                        <a:t>1</a:t>
                      </a:r>
                      <a:endParaRPr lang="en-US" sz="6600" b="1" kern="1200" baseline="0" dirty="0">
                        <a:solidFill>
                          <a:srgbClr val="00B0F0"/>
                        </a:solidFill>
                        <a:latin typeface="Andalus" panose="02020603050405020304" pitchFamily="18" charset="-78"/>
                        <a:ea typeface="+mn-ea"/>
                        <a:cs typeface="Andalus" panose="02020603050405020304" pitchFamily="18" charset="-78"/>
                      </a:endParaRPr>
                    </a:p>
                  </a:txBody>
                  <a:tcPr anchor="ctr">
                    <a:lnR w="12700" cap="flat" cmpd="sng" algn="ctr">
                      <a:noFill/>
                      <a:prstDash val="solid"/>
                      <a:round/>
                      <a:headEnd type="none" w="med" len="med"/>
                      <a:tailEnd type="none" w="med" len="med"/>
                    </a:lnR>
                  </a:tcPr>
                </a:tc>
                <a:tc>
                  <a:txBody>
                    <a:bodyPr/>
                    <a:lstStyle/>
                    <a:p>
                      <a:pPr marL="0" algn="r" defTabSz="914400" rtl="1" eaLnBrk="1" latinLnBrk="0" hangingPunct="1"/>
                      <a:endParaRPr lang="en-US" sz="3600" b="0" kern="1200" baseline="0" dirty="0">
                        <a:solidFill>
                          <a:schemeClr val="accent5">
                            <a:lumMod val="50000"/>
                          </a:schemeClr>
                        </a:solidFill>
                        <a:latin typeface="+mn-lt"/>
                        <a:ea typeface="+mn-ea"/>
                        <a:cs typeface="Calibri" panose="020F0502020204030204" pitchFamily="34" charset="0"/>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rtl="1"/>
                      <a:endParaRPr lang="en-US" sz="6600" b="1" baseline="0" dirty="0">
                        <a:solidFill>
                          <a:srgbClr val="00B0F0"/>
                        </a:solidFill>
                        <a:latin typeface="Andalus" panose="02020603050405020304" pitchFamily="18" charset="-78"/>
                        <a:cs typeface="Andalus" panose="02020603050405020304" pitchFamily="18" charset="-78"/>
                      </a:endParaRPr>
                    </a:p>
                  </a:txBody>
                  <a:tcPr anchor="ctr">
                    <a:lnL>
                      <a:noFill/>
                    </a:lnL>
                  </a:tcPr>
                </a:tc>
                <a:extLst>
                  <a:ext uri="{0D108BD9-81ED-4DB2-BD59-A6C34878D82A}">
                    <a16:rowId xmlns:a16="http://schemas.microsoft.com/office/drawing/2014/main" val="2069082292"/>
                  </a:ext>
                </a:extLst>
              </a:tr>
            </a:tbl>
          </a:graphicData>
        </a:graphic>
      </p:graphicFrame>
    </p:spTree>
    <p:extLst>
      <p:ext uri="{BB962C8B-B14F-4D97-AF65-F5344CB8AC3E}">
        <p14:creationId xmlns:p14="http://schemas.microsoft.com/office/powerpoint/2010/main" val="615202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729606-F0C4-AD44-B814-CB8251CB299E}"/>
              </a:ext>
            </a:extLst>
          </p:cNvPr>
          <p:cNvSpPr txBox="1"/>
          <p:nvPr/>
        </p:nvSpPr>
        <p:spPr>
          <a:xfrm>
            <a:off x="2001795" y="518984"/>
            <a:ext cx="9564129" cy="1015663"/>
          </a:xfrm>
          <a:prstGeom prst="rect">
            <a:avLst/>
          </a:prstGeom>
          <a:noFill/>
        </p:spPr>
        <p:txBody>
          <a:bodyPr wrap="square" rtlCol="0">
            <a:spAutoFit/>
          </a:bodyPr>
          <a:lstStyle/>
          <a:p>
            <a:pPr algn="ctr" rtl="1"/>
            <a:r>
              <a:rPr lang="ar-JO" sz="6000" b="1" dirty="0">
                <a:solidFill>
                  <a:srgbClr val="C00000"/>
                </a:solidFill>
                <a:cs typeface="Calibri" panose="020F0502020204030204" pitchFamily="34" charset="0"/>
              </a:rPr>
              <a:t>المملكة الأردنية الهاشمية</a:t>
            </a:r>
            <a:endParaRPr lang="en-US" sz="6000" b="1" dirty="0">
              <a:solidFill>
                <a:srgbClr val="C00000"/>
              </a:solidFill>
              <a:cs typeface="Calibri" panose="020F0502020204030204" pitchFamily="34" charset="0"/>
            </a:endParaRPr>
          </a:p>
        </p:txBody>
      </p:sp>
      <p:sp>
        <p:nvSpPr>
          <p:cNvPr id="4" name="TextBox 3">
            <a:extLst>
              <a:ext uri="{FF2B5EF4-FFF2-40B4-BE49-F238E27FC236}">
                <a16:creationId xmlns:a16="http://schemas.microsoft.com/office/drawing/2014/main" id="{FDB186B6-3C21-C047-8A04-18FCB91D1830}"/>
              </a:ext>
            </a:extLst>
          </p:cNvPr>
          <p:cNvSpPr txBox="1"/>
          <p:nvPr/>
        </p:nvSpPr>
        <p:spPr>
          <a:xfrm>
            <a:off x="8887146" y="1638983"/>
            <a:ext cx="2662304" cy="954107"/>
          </a:xfrm>
          <a:prstGeom prst="rect">
            <a:avLst/>
          </a:prstGeom>
          <a:solidFill>
            <a:srgbClr val="00B050"/>
          </a:solidFill>
        </p:spPr>
        <p:txBody>
          <a:bodyPr wrap="square" rtlCol="0">
            <a:spAutoFit/>
          </a:bodyPr>
          <a:lstStyle/>
          <a:p>
            <a:pPr algn="r" rtl="1"/>
            <a:r>
              <a:rPr lang="ar-SA" sz="2800" dirty="0">
                <a:solidFill>
                  <a:schemeClr val="bg1"/>
                </a:solidFill>
                <a:cs typeface="Calibri" panose="020F0502020204030204" pitchFamily="34" charset="0"/>
              </a:rPr>
              <a:t>الاستراتيجية الوطنية للمرأة</a:t>
            </a:r>
            <a:endParaRPr lang="ar-JO" sz="2800" dirty="0">
              <a:solidFill>
                <a:schemeClr val="bg1"/>
              </a:solidFill>
              <a:cs typeface="Calibri" panose="020F0502020204030204" pitchFamily="34" charset="0"/>
            </a:endParaRPr>
          </a:p>
        </p:txBody>
      </p:sp>
      <p:sp>
        <p:nvSpPr>
          <p:cNvPr id="5" name="TextBox 4">
            <a:extLst>
              <a:ext uri="{FF2B5EF4-FFF2-40B4-BE49-F238E27FC236}">
                <a16:creationId xmlns:a16="http://schemas.microsoft.com/office/drawing/2014/main" id="{EAEB221A-1F10-F24C-AC97-4AAFDBBAF545}"/>
              </a:ext>
            </a:extLst>
          </p:cNvPr>
          <p:cNvSpPr txBox="1"/>
          <p:nvPr/>
        </p:nvSpPr>
        <p:spPr>
          <a:xfrm>
            <a:off x="642551" y="1638983"/>
            <a:ext cx="7617872" cy="1477328"/>
          </a:xfrm>
          <a:prstGeom prst="rect">
            <a:avLst/>
          </a:prstGeom>
          <a:noFill/>
        </p:spPr>
        <p:txBody>
          <a:bodyPr wrap="square" rtlCol="0">
            <a:spAutoFit/>
          </a:bodyPr>
          <a:lstStyle/>
          <a:p>
            <a:pPr marL="0" algn="just" defTabSz="914400" rtl="1" eaLnBrk="1" latinLnBrk="0" hangingPunct="1"/>
            <a:r>
              <a:rPr lang="ar-LB" dirty="0">
                <a:solidFill>
                  <a:srgbClr val="140906"/>
                </a:solidFill>
                <a:latin typeface="Droid Arabic Kufi"/>
                <a:cs typeface="Calibri" panose="020F0502020204030204" pitchFamily="34" charset="0"/>
              </a:rPr>
              <a:t>تم بلورة </a:t>
            </a:r>
            <a:r>
              <a:rPr lang="ar-LB" u="sng" dirty="0">
                <a:solidFill>
                  <a:srgbClr val="0070C0"/>
                </a:solidFill>
                <a:latin typeface="Droid Arabic Kufi"/>
                <a:cs typeface="Calibri" panose="020F0502020204030204" pitchFamily="34" charset="0"/>
              </a:rPr>
              <a:t>الاستراتيجية الوطنية للمرأة في الأردن للفترة </a:t>
            </a:r>
            <a:r>
              <a:rPr lang="en-US" dirty="0">
                <a:solidFill>
                  <a:srgbClr val="140906"/>
                </a:solidFill>
                <a:latin typeface="Droid Arabic Kufi"/>
                <a:cs typeface="Calibri" panose="020F0502020204030204" pitchFamily="34" charset="0"/>
              </a:rPr>
              <a:t>2025-2020</a:t>
            </a:r>
            <a:r>
              <a:rPr lang="ar-SA" dirty="0">
                <a:solidFill>
                  <a:srgbClr val="140906"/>
                </a:solidFill>
                <a:latin typeface="Droid Arabic Kufi"/>
                <a:cs typeface="Calibri" panose="020F0502020204030204" pitchFamily="34" charset="0"/>
              </a:rPr>
              <a:t> </a:t>
            </a:r>
            <a:r>
              <a:rPr lang="ar-LB" dirty="0">
                <a:solidFill>
                  <a:srgbClr val="140906"/>
                </a:solidFill>
                <a:latin typeface="Droid Arabic Kufi"/>
                <a:cs typeface="Calibri" panose="020F0502020204030204" pitchFamily="34" charset="0"/>
              </a:rPr>
              <a:t>بشكلٍ عام والتي تتضمن تحقيق عدة أهداف لضمان تكافؤ الفرص بين الرجل والمرأة دون تمييز مبني على الجنس، تحت إشراف اللجنة الوطنية الأردنية لشؤون المرأة. وقد جاء بالتحديد في مضمون الهدف الثاني أن “النساء والفتيات يتمتعن بحياةٍ خاليةٍ من كافة أشكال العنف المبني على أساس الجنس”. علماً أنه تم وضع لهذا الهدف كغيره، خطة تنفيذية تضمنت مبادرات تُعنى بالحدّ من العنف. </a:t>
            </a:r>
            <a:endParaRPr lang="en-LB" dirty="0">
              <a:solidFill>
                <a:srgbClr val="140906"/>
              </a:solidFill>
              <a:latin typeface="Droid Arabic Kufi"/>
              <a:cs typeface="Calibri" panose="020F0502020204030204" pitchFamily="34" charset="0"/>
            </a:endParaRPr>
          </a:p>
        </p:txBody>
      </p:sp>
      <p:sp>
        <p:nvSpPr>
          <p:cNvPr id="6" name="TextBox 5">
            <a:extLst>
              <a:ext uri="{FF2B5EF4-FFF2-40B4-BE49-F238E27FC236}">
                <a16:creationId xmlns:a16="http://schemas.microsoft.com/office/drawing/2014/main" id="{C846EBCB-2F5B-D24C-AB65-66A1FEBAB505}"/>
              </a:ext>
            </a:extLst>
          </p:cNvPr>
          <p:cNvSpPr txBox="1"/>
          <p:nvPr/>
        </p:nvSpPr>
        <p:spPr>
          <a:xfrm>
            <a:off x="8887146" y="3891897"/>
            <a:ext cx="2678778" cy="954107"/>
          </a:xfrm>
          <a:prstGeom prst="rect">
            <a:avLst/>
          </a:prstGeom>
          <a:solidFill>
            <a:srgbClr val="FFC000"/>
          </a:solidFill>
        </p:spPr>
        <p:txBody>
          <a:bodyPr wrap="square" rtlCol="0">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JO" sz="2800" dirty="0">
                <a:solidFill>
                  <a:prstClr val="white"/>
                </a:solidFill>
                <a:latin typeface="Calibri" panose="020F0502020204030204"/>
                <a:cs typeface="Calibri" panose="020F0502020204030204" pitchFamily="34" charset="0"/>
              </a:rPr>
              <a:t>ميزانية لمناهضة العنف</a:t>
            </a:r>
            <a:endParaRPr kumimoji="0" lang="ar-JO"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endParaRPr>
          </a:p>
        </p:txBody>
      </p:sp>
      <p:sp>
        <p:nvSpPr>
          <p:cNvPr id="8" name="TextBox 7">
            <a:extLst>
              <a:ext uri="{FF2B5EF4-FFF2-40B4-BE49-F238E27FC236}">
                <a16:creationId xmlns:a16="http://schemas.microsoft.com/office/drawing/2014/main" id="{AC011500-52CD-454B-BB79-63F9939C086A}"/>
              </a:ext>
            </a:extLst>
          </p:cNvPr>
          <p:cNvSpPr txBox="1"/>
          <p:nvPr/>
        </p:nvSpPr>
        <p:spPr>
          <a:xfrm>
            <a:off x="642551" y="3762641"/>
            <a:ext cx="7597323" cy="1200329"/>
          </a:xfrm>
          <a:prstGeom prst="rect">
            <a:avLst/>
          </a:prstGeom>
          <a:noFill/>
        </p:spPr>
        <p:txBody>
          <a:bodyPr wrap="square" rtlCol="0">
            <a:spAutoFit/>
          </a:bodyPr>
          <a:lstStyle/>
          <a:p>
            <a:pPr marL="0" algn="just" defTabSz="914400" rtl="1" eaLnBrk="1" latinLnBrk="0" hangingPunct="1"/>
            <a:r>
              <a:rPr lang="ar-LB" dirty="0">
                <a:solidFill>
                  <a:srgbClr val="140906"/>
                </a:solidFill>
                <a:latin typeface="Droid Arabic Kufi"/>
                <a:cs typeface="Calibri" panose="020F0502020204030204" pitchFamily="34" charset="0"/>
              </a:rPr>
              <a:t>تم إدراج في </a:t>
            </a:r>
            <a:r>
              <a:rPr lang="ar-LB" u="sng" dirty="0">
                <a:solidFill>
                  <a:srgbClr val="0070C0"/>
                </a:solidFill>
                <a:latin typeface="Droid Arabic Kufi"/>
                <a:cs typeface="Calibri" panose="020F0502020204030204" pitchFamily="34" charset="0"/>
              </a:rPr>
              <a:t>بلاغ الموازنة العامة لإعداد مشروع قانون الموازنة العامة للسنوات </a:t>
            </a:r>
            <a:r>
              <a:rPr lang="en-US" u="sng" dirty="0">
                <a:solidFill>
                  <a:srgbClr val="0070C0"/>
                </a:solidFill>
                <a:latin typeface="Droid Arabic Kufi"/>
                <a:cs typeface="Calibri" panose="020F0502020204030204" pitchFamily="34" charset="0"/>
              </a:rPr>
              <a:t>2023</a:t>
            </a:r>
            <a:r>
              <a:rPr lang="ar-SA" u="sng" dirty="0">
                <a:solidFill>
                  <a:srgbClr val="0070C0"/>
                </a:solidFill>
                <a:latin typeface="Droid Arabic Kufi"/>
                <a:cs typeface="Calibri" panose="020F0502020204030204" pitchFamily="34" charset="0"/>
              </a:rPr>
              <a:t>، </a:t>
            </a:r>
            <a:r>
              <a:rPr lang="en-US" u="sng" dirty="0">
                <a:solidFill>
                  <a:srgbClr val="0070C0"/>
                </a:solidFill>
                <a:latin typeface="Droid Arabic Kufi"/>
                <a:cs typeface="Calibri" panose="020F0502020204030204" pitchFamily="34" charset="0"/>
              </a:rPr>
              <a:t>2024</a:t>
            </a:r>
            <a:r>
              <a:rPr lang="ar-SA" u="sng" dirty="0">
                <a:solidFill>
                  <a:srgbClr val="0070C0"/>
                </a:solidFill>
                <a:latin typeface="Droid Arabic Kufi"/>
                <a:cs typeface="Calibri" panose="020F0502020204030204" pitchFamily="34" charset="0"/>
              </a:rPr>
              <a:t>، و</a:t>
            </a:r>
            <a:r>
              <a:rPr lang="en-US" u="sng" dirty="0">
                <a:solidFill>
                  <a:srgbClr val="0070C0"/>
                </a:solidFill>
                <a:latin typeface="Droid Arabic Kufi"/>
                <a:cs typeface="Calibri" panose="020F0502020204030204" pitchFamily="34" charset="0"/>
              </a:rPr>
              <a:t>2025</a:t>
            </a:r>
            <a:r>
              <a:rPr lang="ar-SA" dirty="0">
                <a:solidFill>
                  <a:srgbClr val="0070C0"/>
                </a:solidFill>
                <a:latin typeface="Droid Arabic Kufi"/>
                <a:cs typeface="Calibri" panose="020F0502020204030204" pitchFamily="34" charset="0"/>
              </a:rPr>
              <a:t> </a:t>
            </a:r>
            <a:r>
              <a:rPr lang="ar-LB" dirty="0">
                <a:solidFill>
                  <a:srgbClr val="140906"/>
                </a:solidFill>
                <a:latin typeface="Droid Arabic Kufi"/>
                <a:cs typeface="Calibri" panose="020F0502020204030204" pitchFamily="34" charset="0"/>
              </a:rPr>
              <a:t>بنوداً مرتبطة بمتابعة رصد المخصصات المالية اللازمة لتنفيذ المشاريع المنبثقة عن الاستراتيجية الوطنية لشؤون المرأة (2020-2025) والتي تشمل من ضمن مبادراتها العمل على مراجعة التشريعات ووضع المقترحات التي من شأنها تعزيز المساواة وتمكين المرأة وزيادة مشاركتها في مختلف المجالات.</a:t>
            </a:r>
            <a:endParaRPr lang="en-LB" dirty="0">
              <a:solidFill>
                <a:srgbClr val="140906"/>
              </a:solidFill>
              <a:latin typeface="Droid Arabic Kufi"/>
              <a:cs typeface="Calibri" panose="020F0502020204030204" pitchFamily="34" charset="0"/>
            </a:endParaRPr>
          </a:p>
        </p:txBody>
      </p:sp>
    </p:spTree>
    <p:extLst>
      <p:ext uri="{BB962C8B-B14F-4D97-AF65-F5344CB8AC3E}">
        <p14:creationId xmlns:p14="http://schemas.microsoft.com/office/powerpoint/2010/main" val="11814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314892-B45B-26A8-3B42-66A45434D246}"/>
              </a:ext>
            </a:extLst>
          </p:cNvPr>
          <p:cNvSpPr txBox="1"/>
          <p:nvPr/>
        </p:nvSpPr>
        <p:spPr>
          <a:xfrm>
            <a:off x="2001795" y="518984"/>
            <a:ext cx="9564129" cy="1015663"/>
          </a:xfrm>
          <a:prstGeom prst="rect">
            <a:avLst/>
          </a:prstGeom>
          <a:noFill/>
        </p:spPr>
        <p:txBody>
          <a:bodyPr wrap="square" rtlCol="0">
            <a:spAutoFit/>
          </a:bodyPr>
          <a:lstStyle/>
          <a:p>
            <a:pPr algn="ctr" rtl="1"/>
            <a:r>
              <a:rPr lang="ar-JO" sz="6000" b="1" dirty="0">
                <a:solidFill>
                  <a:srgbClr val="C00000"/>
                </a:solidFill>
                <a:cs typeface="Calibri" panose="020F0502020204030204" pitchFamily="34" charset="0"/>
              </a:rPr>
              <a:t>المملكة الأردنية الهاشمية - 2</a:t>
            </a:r>
            <a:endParaRPr lang="en-US" sz="6000" b="1" dirty="0">
              <a:solidFill>
                <a:srgbClr val="C00000"/>
              </a:solidFill>
              <a:cs typeface="Calibri" panose="020F0502020204030204" pitchFamily="34" charset="0"/>
            </a:endParaRPr>
          </a:p>
        </p:txBody>
      </p:sp>
      <p:sp>
        <p:nvSpPr>
          <p:cNvPr id="3" name="TextBox 2">
            <a:extLst>
              <a:ext uri="{FF2B5EF4-FFF2-40B4-BE49-F238E27FC236}">
                <a16:creationId xmlns:a16="http://schemas.microsoft.com/office/drawing/2014/main" id="{1FA70465-83CA-123E-F6A6-3F1A1C16DA0A}"/>
              </a:ext>
            </a:extLst>
          </p:cNvPr>
          <p:cNvSpPr txBox="1"/>
          <p:nvPr/>
        </p:nvSpPr>
        <p:spPr>
          <a:xfrm>
            <a:off x="1408670" y="1638983"/>
            <a:ext cx="7068064" cy="923330"/>
          </a:xfrm>
          <a:prstGeom prst="rect">
            <a:avLst/>
          </a:prstGeom>
          <a:noFill/>
        </p:spPr>
        <p:txBody>
          <a:bodyPr wrap="square" rtlCol="0">
            <a:spAutoFit/>
          </a:bodyPr>
          <a:lstStyle/>
          <a:p>
            <a:pPr algn="just" rtl="1"/>
            <a:r>
              <a:rPr lang="ar-JO" b="0" i="0" dirty="0">
                <a:solidFill>
                  <a:srgbClr val="140906"/>
                </a:solidFill>
                <a:effectLst/>
                <a:latin typeface="Droid Arabic Kufi"/>
                <a:cs typeface="Calibri" panose="020F0502020204030204" pitchFamily="34" charset="0"/>
              </a:rPr>
              <a:t>تعديل المادة (69) من </a:t>
            </a:r>
            <a:r>
              <a:rPr lang="ar-LB" b="0" i="0" dirty="0">
                <a:solidFill>
                  <a:srgbClr val="140906"/>
                </a:solidFill>
                <a:effectLst/>
                <a:latin typeface="Droid Arabic Kufi"/>
                <a:cs typeface="Calibri" panose="020F0502020204030204" pitchFamily="34" charset="0"/>
                <a:hlinkClick r:id="rId2"/>
              </a:rPr>
              <a:t>قانون معدل لقانون العمل رقم 10 لسنة 2023</a:t>
            </a:r>
            <a:r>
              <a:rPr lang="ar-JO" dirty="0">
                <a:cs typeface="Calibri" panose="020F0502020204030204" pitchFamily="34" charset="0"/>
                <a:hlinkClick r:id="rId2"/>
              </a:rPr>
              <a:t> </a:t>
            </a:r>
            <a:r>
              <a:rPr lang="ar-JO" dirty="0">
                <a:cs typeface="Calibri" panose="020F0502020204030204" pitchFamily="34" charset="0"/>
              </a:rPr>
              <a:t> </a:t>
            </a:r>
          </a:p>
          <a:p>
            <a:pPr algn="just" rtl="1"/>
            <a:r>
              <a:rPr lang="ar-LB" b="0" i="0" dirty="0">
                <a:solidFill>
                  <a:srgbClr val="2F2522"/>
                </a:solidFill>
                <a:effectLst/>
                <a:latin typeface="Droid Arabic Kufi"/>
                <a:cs typeface="Calibri" panose="020F0502020204030204" pitchFamily="34" charset="0"/>
              </a:rPr>
              <a:t>أ. يحظر أي تمييز على أساس الجنس بين العاملين من شأنه المساس بتكافؤ الفرص </a:t>
            </a:r>
            <a:br>
              <a:rPr lang="ar-LB" dirty="0">
                <a:cs typeface="Calibri" panose="020F0502020204030204" pitchFamily="34" charset="0"/>
              </a:rPr>
            </a:br>
            <a:endParaRPr lang="en-US" dirty="0">
              <a:cs typeface="Calibri" panose="020F0502020204030204" pitchFamily="34" charset="0"/>
            </a:endParaRPr>
          </a:p>
        </p:txBody>
      </p:sp>
      <p:sp>
        <p:nvSpPr>
          <p:cNvPr id="4" name="TextBox 3">
            <a:extLst>
              <a:ext uri="{FF2B5EF4-FFF2-40B4-BE49-F238E27FC236}">
                <a16:creationId xmlns:a16="http://schemas.microsoft.com/office/drawing/2014/main" id="{5061DC1B-4123-CDE8-656A-A050A13A3842}"/>
              </a:ext>
            </a:extLst>
          </p:cNvPr>
          <p:cNvSpPr txBox="1"/>
          <p:nvPr/>
        </p:nvSpPr>
        <p:spPr>
          <a:xfrm>
            <a:off x="9069860" y="1638983"/>
            <a:ext cx="2479590" cy="954107"/>
          </a:xfrm>
          <a:prstGeom prst="rect">
            <a:avLst/>
          </a:prstGeom>
          <a:solidFill>
            <a:srgbClr val="00B050"/>
          </a:solidFill>
        </p:spPr>
        <p:txBody>
          <a:bodyPr wrap="square" rtlCol="0">
            <a:spAutoFit/>
          </a:bodyPr>
          <a:lstStyle/>
          <a:p>
            <a:pPr algn="just" rtl="1"/>
            <a:r>
              <a:rPr lang="ar-JO" sz="2800" dirty="0">
                <a:solidFill>
                  <a:schemeClr val="bg1"/>
                </a:solidFill>
                <a:cs typeface="Calibri" panose="020F0502020204030204" pitchFamily="34" charset="0"/>
              </a:rPr>
              <a:t>عدم التمييز في مكان العمل</a:t>
            </a:r>
          </a:p>
        </p:txBody>
      </p:sp>
      <p:sp>
        <p:nvSpPr>
          <p:cNvPr id="5" name="TextBox 4">
            <a:extLst>
              <a:ext uri="{FF2B5EF4-FFF2-40B4-BE49-F238E27FC236}">
                <a16:creationId xmlns:a16="http://schemas.microsoft.com/office/drawing/2014/main" id="{E0FB1DE5-FA21-12DE-6E86-027381A3FCF1}"/>
              </a:ext>
            </a:extLst>
          </p:cNvPr>
          <p:cNvSpPr txBox="1"/>
          <p:nvPr/>
        </p:nvSpPr>
        <p:spPr>
          <a:xfrm>
            <a:off x="642551" y="3786028"/>
            <a:ext cx="7834183" cy="646331"/>
          </a:xfrm>
          <a:prstGeom prst="rect">
            <a:avLst/>
          </a:prstGeom>
          <a:noFill/>
        </p:spPr>
        <p:txBody>
          <a:bodyPr wrap="square" rtlCol="0">
            <a:spAutoFit/>
          </a:bodyPr>
          <a:lstStyle/>
          <a:p>
            <a:pPr algn="just" rtl="1"/>
            <a:r>
              <a:rPr lang="ar-JO" b="0" i="0" dirty="0">
                <a:solidFill>
                  <a:srgbClr val="140906"/>
                </a:solidFill>
                <a:effectLst/>
                <a:latin typeface="Droid Arabic Kufi"/>
                <a:cs typeface="Calibri" panose="020F0502020204030204" pitchFamily="34" charset="0"/>
              </a:rPr>
              <a:t>تعديل المادة (69) من </a:t>
            </a:r>
            <a:r>
              <a:rPr lang="ar-LB" b="0" i="0" dirty="0">
                <a:solidFill>
                  <a:srgbClr val="140906"/>
                </a:solidFill>
                <a:effectLst/>
                <a:latin typeface="Droid Arabic Kufi"/>
                <a:cs typeface="Calibri" panose="020F0502020204030204" pitchFamily="34" charset="0"/>
                <a:hlinkClick r:id="rId2"/>
              </a:rPr>
              <a:t>قانون معدل لقانون العمل رقم 10 لسنة 2023</a:t>
            </a:r>
            <a:r>
              <a:rPr lang="ar-JO" dirty="0">
                <a:cs typeface="Calibri" panose="020F0502020204030204" pitchFamily="34" charset="0"/>
                <a:hlinkClick r:id="rId2"/>
              </a:rPr>
              <a:t> </a:t>
            </a:r>
            <a:r>
              <a:rPr lang="ar-JO" dirty="0">
                <a:cs typeface="Calibri" panose="020F0502020204030204" pitchFamily="34" charset="0"/>
              </a:rPr>
              <a:t> </a:t>
            </a:r>
          </a:p>
          <a:p>
            <a:pPr algn="just" rtl="1"/>
            <a:r>
              <a:rPr lang="ar-LB" b="0" i="0" dirty="0">
                <a:solidFill>
                  <a:srgbClr val="2F2522"/>
                </a:solidFill>
                <a:effectLst/>
                <a:latin typeface="Droid Arabic Kufi"/>
                <a:cs typeface="Calibri" panose="020F0502020204030204" pitchFamily="34" charset="0"/>
              </a:rPr>
              <a:t>أ. يحظر أي تمييز على أساس الجنس بين العاملين من شأنه المساس بتكافؤ الفرص</a:t>
            </a:r>
            <a:endParaRPr lang="en-US" dirty="0">
              <a:cs typeface="Calibri" panose="020F0502020204030204" pitchFamily="34" charset="0"/>
            </a:endParaRPr>
          </a:p>
        </p:txBody>
      </p:sp>
      <p:sp>
        <p:nvSpPr>
          <p:cNvPr id="7" name="TextBox 6">
            <a:extLst>
              <a:ext uri="{FF2B5EF4-FFF2-40B4-BE49-F238E27FC236}">
                <a16:creationId xmlns:a16="http://schemas.microsoft.com/office/drawing/2014/main" id="{47BC05F9-AA14-B90D-FB35-714084E41F8E}"/>
              </a:ext>
            </a:extLst>
          </p:cNvPr>
          <p:cNvSpPr txBox="1"/>
          <p:nvPr/>
        </p:nvSpPr>
        <p:spPr>
          <a:xfrm>
            <a:off x="9069860" y="3787857"/>
            <a:ext cx="2479590" cy="1815882"/>
          </a:xfrm>
          <a:prstGeom prst="rect">
            <a:avLst/>
          </a:prstGeom>
          <a:solidFill>
            <a:srgbClr val="00B050"/>
          </a:solidFill>
        </p:spPr>
        <p:txBody>
          <a:bodyPr wrap="square" rtlCol="0">
            <a:spAutoFit/>
          </a:bodyPr>
          <a:lstStyle/>
          <a:p>
            <a:pPr algn="just" rtl="1"/>
            <a:r>
              <a:rPr lang="ar-SA" sz="2800" dirty="0">
                <a:solidFill>
                  <a:schemeClr val="bg1"/>
                </a:solidFill>
                <a:cs typeface="Calibri" panose="020F0502020204030204" pitchFamily="34" charset="0"/>
              </a:rPr>
              <a:t>حق المرأة أداء الوظائف نفسها التي يؤديها الرجل</a:t>
            </a:r>
            <a:endParaRPr lang="ar-JO" sz="2800" dirty="0">
              <a:solidFill>
                <a:schemeClr val="bg1"/>
              </a:solidFill>
              <a:cs typeface="Calibri" panose="020F0502020204030204" pitchFamily="34" charset="0"/>
            </a:endParaRPr>
          </a:p>
          <a:p>
            <a:pPr algn="just" rtl="1"/>
            <a:endParaRPr lang="ar-JO" sz="2800" dirty="0">
              <a:solidFill>
                <a:schemeClr val="bg1"/>
              </a:solidFill>
              <a:cs typeface="Calibri" panose="020F0502020204030204" pitchFamily="34" charset="0"/>
            </a:endParaRPr>
          </a:p>
        </p:txBody>
      </p:sp>
    </p:spTree>
    <p:extLst>
      <p:ext uri="{BB962C8B-B14F-4D97-AF65-F5344CB8AC3E}">
        <p14:creationId xmlns:p14="http://schemas.microsoft.com/office/powerpoint/2010/main" val="3804554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314892-B45B-26A8-3B42-66A45434D246}"/>
              </a:ext>
            </a:extLst>
          </p:cNvPr>
          <p:cNvSpPr txBox="1"/>
          <p:nvPr/>
        </p:nvSpPr>
        <p:spPr>
          <a:xfrm>
            <a:off x="2001795" y="518984"/>
            <a:ext cx="9564129" cy="1015663"/>
          </a:xfrm>
          <a:prstGeom prst="rect">
            <a:avLst/>
          </a:prstGeom>
          <a:no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JO" sz="6000" b="1" i="0" u="none" strike="noStrike" kern="1200" cap="none" spc="0" normalizeH="0" baseline="0" noProof="0" dirty="0">
                <a:ln>
                  <a:noFill/>
                </a:ln>
                <a:solidFill>
                  <a:srgbClr val="C00000"/>
                </a:solidFill>
                <a:effectLst/>
                <a:uLnTx/>
                <a:uFillTx/>
                <a:latin typeface="Calibri" panose="020F0502020204030204"/>
                <a:ea typeface="+mn-ea"/>
                <a:cs typeface="Calibri" panose="020F0502020204030204" pitchFamily="34" charset="0"/>
              </a:rPr>
              <a:t>المملكة الأردنية الهاشمية - </a:t>
            </a:r>
            <a:r>
              <a:rPr kumimoji="0" lang="en-US" sz="6000" b="1" i="0" u="none" strike="noStrike" kern="1200" cap="none" spc="0" normalizeH="0" baseline="0" noProof="0" dirty="0">
                <a:ln>
                  <a:noFill/>
                </a:ln>
                <a:solidFill>
                  <a:srgbClr val="C00000"/>
                </a:solidFill>
                <a:effectLst/>
                <a:uLnTx/>
                <a:uFillTx/>
                <a:latin typeface="Calibri" panose="020F0502020204030204"/>
                <a:ea typeface="+mn-ea"/>
                <a:cs typeface="Calibri" panose="020F0502020204030204" pitchFamily="34" charset="0"/>
              </a:rPr>
              <a:t>3</a:t>
            </a:r>
          </a:p>
        </p:txBody>
      </p:sp>
      <p:sp>
        <p:nvSpPr>
          <p:cNvPr id="8" name="TextBox 7">
            <a:extLst>
              <a:ext uri="{FF2B5EF4-FFF2-40B4-BE49-F238E27FC236}">
                <a16:creationId xmlns:a16="http://schemas.microsoft.com/office/drawing/2014/main" id="{15AD989F-2BE8-BC02-14EB-BE22ADCA891C}"/>
              </a:ext>
            </a:extLst>
          </p:cNvPr>
          <p:cNvSpPr txBox="1"/>
          <p:nvPr/>
        </p:nvSpPr>
        <p:spPr>
          <a:xfrm>
            <a:off x="864973" y="1985433"/>
            <a:ext cx="7834183" cy="4247317"/>
          </a:xfrm>
          <a:prstGeom prst="rect">
            <a:avLst/>
          </a:prstGeom>
          <a:noFill/>
        </p:spPr>
        <p:txBody>
          <a:bodyPr wrap="square" rtlCol="0">
            <a:spAutoFit/>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تعديل المادة (29) من </a:t>
            </a: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hlinkClick r:id="rId2"/>
              </a:rPr>
              <a:t>قانون معدل لقانون العمل رقم 10 لسنة 2023</a:t>
            </a:r>
            <a:endPar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تعدل المادة (29) من القانون الأصلي على النحو التالي:-</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أولا: بإضافة عبارة( صاحب العمل على ان يقوم بتبليغ وزارة العمل خلال اسبوعين من تاريخ ترك العمل وبالطرق التي تحددها الوزارة) بعد عبارة (دون اشعار) الواردة في الفقرة (أ) منها .</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ثانيا: بإضافة عبارة ( أو التحرش الجنسي ) بعد عبارة (الاعتداء الجنسي) الواردة في البند ( 6) من الفقرة (أ) منها.</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ثالثا : بإلغاء نص الفقرة (ب) منها والاستعاضة عنه بالنص التالي :</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ب. اذا تبين للوزير وقوع اعتداء من صاحب العمل او من يمثله بالضرب أو بممارسة أي شكل من اشكال الاعتداء الجنسي أو التحرش الجنسي على العاملين المستخدمين لديه يعاقب صاحب العمل أو مدير المؤسسة أو من يمثله بغرامه لا تقل عن ألفي دينار ولا تزيد على خمسة آلاف دينار وتضاعف الغرامة في حال التكرار وذلك مع مراعاة أحكام أي تشريعات أخرى نافذة المفعول .</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رابعا: بإضافة الفقرة (ج) اليها بالنص التالي:-</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ج. لغايات هذه المادة يقصد (بالتحرش الجنسي):-</a:t>
            </a: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أي ممارسة أو سلوك جسدي أو شفهي ذي طبيعة جنسية أو التهديدات المرتبطة به ويمس كرامة العامل ويكون مهينا له ويؤدي الى إلحاق الضرر الجسدي أو النفسي أو الجنسي به.</a:t>
            </a:r>
          </a:p>
        </p:txBody>
      </p:sp>
      <p:sp>
        <p:nvSpPr>
          <p:cNvPr id="9" name="TextBox 8">
            <a:extLst>
              <a:ext uri="{FF2B5EF4-FFF2-40B4-BE49-F238E27FC236}">
                <a16:creationId xmlns:a16="http://schemas.microsoft.com/office/drawing/2014/main" id="{43CD03D0-F607-FA54-6A45-E1FB6EB6D711}"/>
              </a:ext>
            </a:extLst>
          </p:cNvPr>
          <p:cNvSpPr txBox="1"/>
          <p:nvPr/>
        </p:nvSpPr>
        <p:spPr>
          <a:xfrm>
            <a:off x="9086334" y="1985433"/>
            <a:ext cx="2479590" cy="523220"/>
          </a:xfrm>
          <a:prstGeom prst="rect">
            <a:avLst/>
          </a:prstGeom>
          <a:solidFill>
            <a:srgbClr val="00B050"/>
          </a:solidFill>
        </p:spPr>
        <p:txBody>
          <a:bodyPr wrap="square" rtlCol="0">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rPr>
              <a:t>التحرش الجنسي</a:t>
            </a:r>
          </a:p>
        </p:txBody>
      </p:sp>
    </p:spTree>
    <p:extLst>
      <p:ext uri="{BB962C8B-B14F-4D97-AF65-F5344CB8AC3E}">
        <p14:creationId xmlns:p14="http://schemas.microsoft.com/office/powerpoint/2010/main" val="742179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314892-B45B-26A8-3B42-66A45434D246}"/>
              </a:ext>
            </a:extLst>
          </p:cNvPr>
          <p:cNvSpPr txBox="1"/>
          <p:nvPr/>
        </p:nvSpPr>
        <p:spPr>
          <a:xfrm>
            <a:off x="2001795" y="518984"/>
            <a:ext cx="9564129" cy="1015663"/>
          </a:xfrm>
          <a:prstGeom prst="rect">
            <a:avLst/>
          </a:prstGeom>
          <a:no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JO" sz="6000" b="1" i="0" u="none" strike="noStrike" kern="1200" cap="none" spc="0" normalizeH="0" baseline="0" noProof="0" dirty="0">
                <a:ln>
                  <a:noFill/>
                </a:ln>
                <a:solidFill>
                  <a:srgbClr val="C00000"/>
                </a:solidFill>
                <a:effectLst/>
                <a:uLnTx/>
                <a:uFillTx/>
                <a:latin typeface="Calibri" panose="020F0502020204030204"/>
                <a:ea typeface="+mn-ea"/>
                <a:cs typeface="Calibri" panose="020F0502020204030204" pitchFamily="34" charset="0"/>
              </a:rPr>
              <a:t>مملكة البحرين</a:t>
            </a:r>
            <a:endParaRPr kumimoji="0" lang="en-US" sz="6000" b="1" i="0" u="none" strike="noStrike" kern="1200" cap="none" spc="0" normalizeH="0" baseline="0" noProof="0" dirty="0">
              <a:ln>
                <a:noFill/>
              </a:ln>
              <a:solidFill>
                <a:srgbClr val="C00000"/>
              </a:solidFill>
              <a:effectLst/>
              <a:uLnTx/>
              <a:uFillTx/>
              <a:latin typeface="Calibri" panose="020F0502020204030204"/>
              <a:ea typeface="+mn-ea"/>
              <a:cs typeface="Calibri" panose="020F0502020204030204" pitchFamily="34" charset="0"/>
            </a:endParaRPr>
          </a:p>
        </p:txBody>
      </p:sp>
      <p:sp>
        <p:nvSpPr>
          <p:cNvPr id="5" name="TextBox 4">
            <a:extLst>
              <a:ext uri="{FF2B5EF4-FFF2-40B4-BE49-F238E27FC236}">
                <a16:creationId xmlns:a16="http://schemas.microsoft.com/office/drawing/2014/main" id="{E0FB1DE5-FA21-12DE-6E86-027381A3FCF1}"/>
              </a:ext>
            </a:extLst>
          </p:cNvPr>
          <p:cNvSpPr txBox="1"/>
          <p:nvPr/>
        </p:nvSpPr>
        <p:spPr>
          <a:xfrm>
            <a:off x="626076" y="1724162"/>
            <a:ext cx="8056141" cy="646331"/>
          </a:xfrm>
          <a:prstGeom prst="rect">
            <a:avLst/>
          </a:prstGeom>
          <a:noFill/>
        </p:spPr>
        <p:txBody>
          <a:bodyPr wrap="square" rtlCol="0">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صدور </a:t>
            </a: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hlinkClick r:id="rId2"/>
              </a:rPr>
              <a:t>قانون رقم (7) لسنة 2023</a:t>
            </a:r>
            <a:r>
              <a:rPr kumimoji="0" lang="ar-JO" sz="1800" b="0" i="0" u="none" strike="noStrike" kern="1200" cap="none" spc="0" normalizeH="0" baseline="0" noProof="0" dirty="0">
                <a:ln>
                  <a:noFill/>
                </a:ln>
                <a:solidFill>
                  <a:srgbClr val="140906"/>
                </a:solidFill>
                <a:effectLst/>
                <a:uLnTx/>
                <a:uFillTx/>
                <a:latin typeface="Droid Arabic Kufi"/>
                <a:ea typeface="+mn-ea"/>
                <a:cs typeface="Calibri" panose="020F0502020204030204" pitchFamily="34" charset="0"/>
              </a:rPr>
              <a:t> بإلغاء المادة (353) من قانون العقوبات الصادر بالمرسوم بقانون رقم (15) لسنة 1976التي كانت تعفي المغتصب من العقوبة متى ما عقد زواجاً صحيحاً على الضحية.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pitchFamily="34" charset="0"/>
            </a:endParaRPr>
          </a:p>
        </p:txBody>
      </p:sp>
      <p:sp>
        <p:nvSpPr>
          <p:cNvPr id="7" name="TextBox 6">
            <a:extLst>
              <a:ext uri="{FF2B5EF4-FFF2-40B4-BE49-F238E27FC236}">
                <a16:creationId xmlns:a16="http://schemas.microsoft.com/office/drawing/2014/main" id="{47BC05F9-AA14-B90D-FB35-714084E41F8E}"/>
              </a:ext>
            </a:extLst>
          </p:cNvPr>
          <p:cNvSpPr txBox="1"/>
          <p:nvPr/>
        </p:nvSpPr>
        <p:spPr>
          <a:xfrm>
            <a:off x="9086334" y="1724162"/>
            <a:ext cx="2479590" cy="954107"/>
          </a:xfrm>
          <a:prstGeom prst="rect">
            <a:avLst/>
          </a:prstGeom>
          <a:solidFill>
            <a:srgbClr val="00B050"/>
          </a:solidFill>
        </p:spPr>
        <p:txBody>
          <a:bodyPr wrap="square" rtlCol="0">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2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pitchFamily="34" charset="0"/>
              </a:rPr>
              <a:t>الاعفاء من العقوبة بالزواج من الضحية</a:t>
            </a:r>
          </a:p>
        </p:txBody>
      </p:sp>
    </p:spTree>
    <p:extLst>
      <p:ext uri="{BB962C8B-B14F-4D97-AF65-F5344CB8AC3E}">
        <p14:creationId xmlns:p14="http://schemas.microsoft.com/office/powerpoint/2010/main" val="742534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314892-B45B-26A8-3B42-66A45434D246}"/>
              </a:ext>
            </a:extLst>
          </p:cNvPr>
          <p:cNvSpPr txBox="1"/>
          <p:nvPr/>
        </p:nvSpPr>
        <p:spPr>
          <a:xfrm>
            <a:off x="2001795" y="518984"/>
            <a:ext cx="9564129" cy="1015663"/>
          </a:xfrm>
          <a:prstGeom prst="rect">
            <a:avLst/>
          </a:prstGeom>
          <a:noFill/>
        </p:spPr>
        <p:txBody>
          <a:bodyPr wrap="square" rtlCol="0">
            <a:spAutoFit/>
          </a:bodyPr>
          <a:lstStyle/>
          <a:p>
            <a:pPr algn="ctr" rtl="1"/>
            <a:r>
              <a:rPr lang="ar-JO" sz="6000" b="1" dirty="0">
                <a:solidFill>
                  <a:srgbClr val="C00000"/>
                </a:solidFill>
                <a:cs typeface="Calibri" panose="020F0502020204030204" pitchFamily="34" charset="0"/>
              </a:rPr>
              <a:t>سلطنة عُمان</a:t>
            </a:r>
            <a:endParaRPr lang="en-US" sz="6000" b="1" dirty="0">
              <a:solidFill>
                <a:srgbClr val="C00000"/>
              </a:solidFill>
              <a:cs typeface="Calibri" panose="020F0502020204030204" pitchFamily="34" charset="0"/>
            </a:endParaRPr>
          </a:p>
        </p:txBody>
      </p:sp>
      <p:sp>
        <p:nvSpPr>
          <p:cNvPr id="3" name="TextBox 2">
            <a:extLst>
              <a:ext uri="{FF2B5EF4-FFF2-40B4-BE49-F238E27FC236}">
                <a16:creationId xmlns:a16="http://schemas.microsoft.com/office/drawing/2014/main" id="{1FA70465-83CA-123E-F6A6-3F1A1C16DA0A}"/>
              </a:ext>
            </a:extLst>
          </p:cNvPr>
          <p:cNvSpPr txBox="1"/>
          <p:nvPr/>
        </p:nvSpPr>
        <p:spPr>
          <a:xfrm>
            <a:off x="1408670" y="1638983"/>
            <a:ext cx="7068064" cy="3416320"/>
          </a:xfrm>
          <a:prstGeom prst="rect">
            <a:avLst/>
          </a:prstGeom>
          <a:noFill/>
        </p:spPr>
        <p:txBody>
          <a:bodyPr wrap="square" rtlCol="0">
            <a:spAutoFit/>
          </a:bodyPr>
          <a:lstStyle/>
          <a:p>
            <a:pPr algn="r" rtl="1"/>
            <a:r>
              <a:rPr lang="ar-JO" b="0" i="0" dirty="0">
                <a:solidFill>
                  <a:srgbClr val="140906"/>
                </a:solidFill>
                <a:effectLst/>
                <a:latin typeface="Droid Arabic Kufi"/>
                <a:cs typeface="Calibri" panose="020F0502020204030204" pitchFamily="34" charset="0"/>
              </a:rPr>
              <a:t>المادة (12) من </a:t>
            </a:r>
            <a:r>
              <a:rPr lang="ar-JO" b="0" i="0" dirty="0">
                <a:solidFill>
                  <a:srgbClr val="140906"/>
                </a:solidFill>
                <a:effectLst/>
                <a:latin typeface="Droid Arabic Kufi"/>
                <a:cs typeface="Calibri" panose="020F0502020204030204" pitchFamily="34" charset="0"/>
                <a:hlinkClick r:id="rId2"/>
              </a:rPr>
              <a:t>قانون العمل (53) لسنة 2023</a:t>
            </a:r>
            <a:endParaRPr lang="ar-JO" b="0" i="0" dirty="0">
              <a:solidFill>
                <a:srgbClr val="140906"/>
              </a:solidFill>
              <a:effectLst/>
              <a:latin typeface="Droid Arabic Kufi"/>
              <a:cs typeface="Calibri" panose="020F0502020204030204" pitchFamily="34" charset="0"/>
            </a:endParaRPr>
          </a:p>
          <a:p>
            <a:pPr algn="r" rtl="1"/>
            <a:r>
              <a:rPr lang="ar-JO" b="0" i="0" dirty="0">
                <a:solidFill>
                  <a:srgbClr val="140906"/>
                </a:solidFill>
                <a:effectLst/>
                <a:latin typeface="Droid Arabic Kufi"/>
                <a:cs typeface="Calibri" panose="020F0502020204030204" pitchFamily="34" charset="0"/>
              </a:rPr>
              <a:t>" يعتبر إنهاء صاحب العمل لعقد العمل فصلاً تعسفيا للعامل إذا كان الإنهاء لأي من الأسباب الآتية: </a:t>
            </a:r>
          </a:p>
          <a:p>
            <a:pPr algn="r" rtl="1"/>
            <a:r>
              <a:rPr lang="ar-JO" b="0" i="0" dirty="0">
                <a:solidFill>
                  <a:srgbClr val="140906"/>
                </a:solidFill>
                <a:effectLst/>
                <a:latin typeface="Droid Arabic Kufi"/>
                <a:cs typeface="Calibri" panose="020F0502020204030204" pitchFamily="34" charset="0"/>
              </a:rPr>
              <a:t>البند (1) " الجنس أو الأصل أو اللون أو اللغة أو الدين أو العقيدة أو المركز الاجتماعي أو الإعاقة أو الحمل أو الولادة أو الرضاعة بالنسبة للمرأة العاملة، بموجب هذه المادة يتضح أن القانون يحظر التمييز على أساس الجنس أو المركز الاجتماعي.</a:t>
            </a:r>
          </a:p>
          <a:p>
            <a:pPr algn="just" rtl="1"/>
            <a:r>
              <a:rPr lang="ar-JO" b="0" i="0" dirty="0">
                <a:solidFill>
                  <a:srgbClr val="140906"/>
                </a:solidFill>
                <a:effectLst/>
                <a:latin typeface="Droid Arabic Kufi"/>
                <a:cs typeface="Calibri" panose="020F0502020204030204" pitchFamily="34" charset="0"/>
              </a:rPr>
              <a:t>المادة (23) من قانون العمل الصادر (53) لسنة 2023 "... وعلى صاحب العمل أن يساوي بين جميع العمال في حالة اتفاق طبيعة العمل وشروطه." مع التأكيد بأن الأفراد كافة من ذكر أو أنثى متساوون في الأجور وفقاً لدرجاتهم الوظيفية، وذلك مبدآ كفله النظام الأساسي للدولة الصادر بموجب المرسوم السلطاني رقم (٦/٢١) في المادة (٢١) ، وسند ذلك أيضا ما نصت عليه المادة (٣) من قانون التفسيرات والنصوص العامة لسنة ١٩٧٣ لسنة ١٩٧٣، إذ نصت المادة (٣) على أنه " ... الكلمات التي تدل أو تشير إلى المذكر تشمل المؤنث ..."</a:t>
            </a:r>
          </a:p>
        </p:txBody>
      </p:sp>
      <p:sp>
        <p:nvSpPr>
          <p:cNvPr id="4" name="TextBox 3">
            <a:extLst>
              <a:ext uri="{FF2B5EF4-FFF2-40B4-BE49-F238E27FC236}">
                <a16:creationId xmlns:a16="http://schemas.microsoft.com/office/drawing/2014/main" id="{5061DC1B-4123-CDE8-656A-A050A13A3842}"/>
              </a:ext>
            </a:extLst>
          </p:cNvPr>
          <p:cNvSpPr txBox="1"/>
          <p:nvPr/>
        </p:nvSpPr>
        <p:spPr>
          <a:xfrm>
            <a:off x="9069860" y="1638983"/>
            <a:ext cx="2479590" cy="1384995"/>
          </a:xfrm>
          <a:prstGeom prst="rect">
            <a:avLst/>
          </a:prstGeom>
          <a:solidFill>
            <a:srgbClr val="00B050"/>
          </a:solidFill>
        </p:spPr>
        <p:txBody>
          <a:bodyPr wrap="square" rtlCol="0">
            <a:spAutoFit/>
          </a:bodyPr>
          <a:lstStyle/>
          <a:p>
            <a:pPr algn="r" rtl="1"/>
            <a:r>
              <a:rPr lang="ar-JO" sz="2800" dirty="0">
                <a:solidFill>
                  <a:schemeClr val="bg1"/>
                </a:solidFill>
                <a:cs typeface="Calibri" panose="020F0502020204030204" pitchFamily="34" charset="0"/>
              </a:rPr>
              <a:t>الأجر المتساوي عن العمل المتساوي القيمة</a:t>
            </a:r>
          </a:p>
        </p:txBody>
      </p:sp>
    </p:spTree>
    <p:extLst>
      <p:ext uri="{BB962C8B-B14F-4D97-AF65-F5344CB8AC3E}">
        <p14:creationId xmlns:p14="http://schemas.microsoft.com/office/powerpoint/2010/main" val="2616895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314892-B45B-26A8-3B42-66A45434D246}"/>
              </a:ext>
            </a:extLst>
          </p:cNvPr>
          <p:cNvSpPr txBox="1"/>
          <p:nvPr/>
        </p:nvSpPr>
        <p:spPr>
          <a:xfrm>
            <a:off x="2001795" y="518984"/>
            <a:ext cx="9564129" cy="1015663"/>
          </a:xfrm>
          <a:prstGeom prst="rect">
            <a:avLst/>
          </a:prstGeom>
          <a:noFill/>
        </p:spPr>
        <p:txBody>
          <a:bodyPr wrap="square" rtlCol="0">
            <a:spAutoFit/>
          </a:bodyPr>
          <a:lstStyle/>
          <a:p>
            <a:pPr algn="ctr" rtl="1"/>
            <a:r>
              <a:rPr lang="ar-JO" sz="6000" b="1" dirty="0">
                <a:solidFill>
                  <a:srgbClr val="C00000"/>
                </a:solidFill>
                <a:cs typeface="Calibri" panose="020F0502020204030204" pitchFamily="34" charset="0"/>
              </a:rPr>
              <a:t>سلطنة عُمان - 2</a:t>
            </a:r>
            <a:endParaRPr lang="en-US" sz="6000" b="1" dirty="0">
              <a:solidFill>
                <a:srgbClr val="C00000"/>
              </a:solidFill>
              <a:cs typeface="Calibri" panose="020F0502020204030204" pitchFamily="34" charset="0"/>
            </a:endParaRPr>
          </a:p>
        </p:txBody>
      </p:sp>
      <p:sp>
        <p:nvSpPr>
          <p:cNvPr id="3" name="TextBox 2">
            <a:extLst>
              <a:ext uri="{FF2B5EF4-FFF2-40B4-BE49-F238E27FC236}">
                <a16:creationId xmlns:a16="http://schemas.microsoft.com/office/drawing/2014/main" id="{1FA70465-83CA-123E-F6A6-3F1A1C16DA0A}"/>
              </a:ext>
            </a:extLst>
          </p:cNvPr>
          <p:cNvSpPr txBox="1"/>
          <p:nvPr/>
        </p:nvSpPr>
        <p:spPr>
          <a:xfrm>
            <a:off x="642551" y="1638983"/>
            <a:ext cx="7834183" cy="1200329"/>
          </a:xfrm>
          <a:prstGeom prst="rect">
            <a:avLst/>
          </a:prstGeom>
          <a:noFill/>
        </p:spPr>
        <p:txBody>
          <a:bodyPr wrap="square" rtlCol="0">
            <a:spAutoFit/>
          </a:bodyPr>
          <a:lstStyle/>
          <a:p>
            <a:pPr algn="r" rtl="1"/>
            <a:r>
              <a:rPr lang="ar-JO" b="0" i="0" dirty="0">
                <a:solidFill>
                  <a:srgbClr val="140906"/>
                </a:solidFill>
                <a:effectLst/>
                <a:latin typeface="Droid Arabic Kufi"/>
                <a:cs typeface="Calibri" panose="020F0502020204030204" pitchFamily="34" charset="0"/>
              </a:rPr>
              <a:t>المادة (84) من </a:t>
            </a:r>
            <a:r>
              <a:rPr lang="ar-JO" b="0" i="0" dirty="0">
                <a:solidFill>
                  <a:srgbClr val="140906"/>
                </a:solidFill>
                <a:effectLst/>
                <a:latin typeface="Droid Arabic Kufi"/>
                <a:cs typeface="Calibri" panose="020F0502020204030204" pitchFamily="34" charset="0"/>
                <a:hlinkClick r:id="rId2"/>
              </a:rPr>
              <a:t>قانون العمل (53) لسنة 2023</a:t>
            </a:r>
            <a:br>
              <a:rPr lang="ar-LB" dirty="0">
                <a:cs typeface="Calibri" panose="020F0502020204030204" pitchFamily="34" charset="0"/>
              </a:rPr>
            </a:br>
            <a:r>
              <a:rPr lang="ar-JO" b="0" i="0" dirty="0">
                <a:solidFill>
                  <a:srgbClr val="2F2522"/>
                </a:solidFill>
                <a:effectLst/>
                <a:latin typeface="Droid Arabic Kufi"/>
                <a:cs typeface="Calibri" panose="020F0502020204030204" pitchFamily="34" charset="0"/>
              </a:rPr>
              <a:t>يستحق العامل إجازة خاصة بأجر شامل على النحو الآتي:</a:t>
            </a:r>
          </a:p>
          <a:p>
            <a:pPr algn="r" rtl="1"/>
            <a:r>
              <a:rPr lang="ar-JO" dirty="0">
                <a:solidFill>
                  <a:srgbClr val="2F2522"/>
                </a:solidFill>
                <a:latin typeface="Droid Arabic Kufi"/>
                <a:cs typeface="Calibri" panose="020F0502020204030204" pitchFamily="34" charset="0"/>
              </a:rPr>
              <a:t>1- (٧) سبعة أيام إجازة أبوة، بشرط أن يولد الطفل حيا وألا تتجاوز الإجازة اليوم (٩٨) الثامن والتسعين من عمر الطفل.</a:t>
            </a:r>
            <a:endParaRPr lang="en-US" dirty="0">
              <a:cs typeface="Calibri" panose="020F0502020204030204" pitchFamily="34" charset="0"/>
            </a:endParaRPr>
          </a:p>
        </p:txBody>
      </p:sp>
      <p:sp>
        <p:nvSpPr>
          <p:cNvPr id="4" name="TextBox 3">
            <a:extLst>
              <a:ext uri="{FF2B5EF4-FFF2-40B4-BE49-F238E27FC236}">
                <a16:creationId xmlns:a16="http://schemas.microsoft.com/office/drawing/2014/main" id="{5061DC1B-4123-CDE8-656A-A050A13A3842}"/>
              </a:ext>
            </a:extLst>
          </p:cNvPr>
          <p:cNvSpPr txBox="1"/>
          <p:nvPr/>
        </p:nvSpPr>
        <p:spPr>
          <a:xfrm>
            <a:off x="9086334" y="1715927"/>
            <a:ext cx="2479590" cy="523220"/>
          </a:xfrm>
          <a:prstGeom prst="rect">
            <a:avLst/>
          </a:prstGeom>
          <a:solidFill>
            <a:srgbClr val="FFC000"/>
          </a:solidFill>
        </p:spPr>
        <p:txBody>
          <a:bodyPr wrap="square" rtlCol="0">
            <a:spAutoFit/>
          </a:bodyPr>
          <a:lstStyle/>
          <a:p>
            <a:pPr algn="r" rtl="1"/>
            <a:r>
              <a:rPr lang="ar-JO" sz="2800" dirty="0">
                <a:solidFill>
                  <a:schemeClr val="bg1"/>
                </a:solidFill>
                <a:cs typeface="Calibri" panose="020F0502020204030204" pitchFamily="34" charset="0"/>
              </a:rPr>
              <a:t>إجازة الأبوة</a:t>
            </a:r>
          </a:p>
        </p:txBody>
      </p:sp>
      <p:sp>
        <p:nvSpPr>
          <p:cNvPr id="5" name="TextBox 4">
            <a:extLst>
              <a:ext uri="{FF2B5EF4-FFF2-40B4-BE49-F238E27FC236}">
                <a16:creationId xmlns:a16="http://schemas.microsoft.com/office/drawing/2014/main" id="{E0FB1DE5-FA21-12DE-6E86-027381A3FCF1}"/>
              </a:ext>
            </a:extLst>
          </p:cNvPr>
          <p:cNvSpPr txBox="1"/>
          <p:nvPr/>
        </p:nvSpPr>
        <p:spPr>
          <a:xfrm>
            <a:off x="626076" y="4218744"/>
            <a:ext cx="7834183" cy="1477328"/>
          </a:xfrm>
          <a:prstGeom prst="rect">
            <a:avLst/>
          </a:prstGeom>
          <a:noFill/>
        </p:spPr>
        <p:txBody>
          <a:bodyPr wrap="square" rtlCol="0">
            <a:spAutoFit/>
          </a:bodyPr>
          <a:lstStyle/>
          <a:p>
            <a:pPr algn="r" rtl="1"/>
            <a:r>
              <a:rPr lang="ar-JO" b="0" i="0" dirty="0">
                <a:solidFill>
                  <a:srgbClr val="140906"/>
                </a:solidFill>
                <a:effectLst/>
                <a:latin typeface="Droid Arabic Kufi"/>
                <a:cs typeface="Calibri" panose="020F0502020204030204" pitchFamily="34" charset="0"/>
              </a:rPr>
              <a:t>المادة (84) من </a:t>
            </a:r>
            <a:r>
              <a:rPr lang="ar-JO" b="0" i="0" dirty="0">
                <a:solidFill>
                  <a:srgbClr val="140906"/>
                </a:solidFill>
                <a:effectLst/>
                <a:latin typeface="Droid Arabic Kufi"/>
                <a:cs typeface="Calibri" panose="020F0502020204030204" pitchFamily="34" charset="0"/>
                <a:hlinkClick r:id="rId2"/>
              </a:rPr>
              <a:t>قانون العمل (53) لسنة 2023</a:t>
            </a:r>
            <a:br>
              <a:rPr lang="ar-LB" dirty="0">
                <a:cs typeface="Calibri" panose="020F0502020204030204" pitchFamily="34" charset="0"/>
              </a:rPr>
            </a:br>
            <a:r>
              <a:rPr lang="ar-JO" b="0" i="0" dirty="0">
                <a:solidFill>
                  <a:srgbClr val="2F2522"/>
                </a:solidFill>
                <a:effectLst/>
                <a:latin typeface="Droid Arabic Kufi"/>
                <a:cs typeface="Calibri" panose="020F0502020204030204" pitchFamily="34" charset="0"/>
              </a:rPr>
              <a:t>يستحق العامل إجازة خاصة بأجر شامل على النحو الآتي:</a:t>
            </a:r>
          </a:p>
          <a:p>
            <a:pPr algn="r" rtl="1"/>
            <a:r>
              <a:rPr lang="ar-JO" dirty="0">
                <a:solidFill>
                  <a:srgbClr val="2F2522"/>
                </a:solidFill>
                <a:latin typeface="Droid Arabic Kufi"/>
                <a:cs typeface="Calibri" panose="020F0502020204030204" pitchFamily="34" charset="0"/>
              </a:rPr>
              <a:t>10 – (98) ثمانية وتسعين يوما إجازة وضع للعاملة لتغطية فترة ما قبل وبعد الولادة. ويكون منح العاملة الإجازة لتغطية فترة ما قبل الولادة بتوصية من الجهة الطبية على أن لا تتجاوز مدتها (14) أربعة عشر يوما، وتمنح باقي مدة هذه الإجازة من تاريخ الولادة</a:t>
            </a:r>
            <a:endParaRPr lang="en-US" dirty="0">
              <a:cs typeface="Calibri" panose="020F0502020204030204" pitchFamily="34" charset="0"/>
            </a:endParaRPr>
          </a:p>
        </p:txBody>
      </p:sp>
      <p:sp>
        <p:nvSpPr>
          <p:cNvPr id="7" name="TextBox 6">
            <a:extLst>
              <a:ext uri="{FF2B5EF4-FFF2-40B4-BE49-F238E27FC236}">
                <a16:creationId xmlns:a16="http://schemas.microsoft.com/office/drawing/2014/main" id="{47BC05F9-AA14-B90D-FB35-714084E41F8E}"/>
              </a:ext>
            </a:extLst>
          </p:cNvPr>
          <p:cNvSpPr txBox="1"/>
          <p:nvPr/>
        </p:nvSpPr>
        <p:spPr>
          <a:xfrm>
            <a:off x="9086334" y="4434188"/>
            <a:ext cx="2479590" cy="523220"/>
          </a:xfrm>
          <a:prstGeom prst="rect">
            <a:avLst/>
          </a:prstGeom>
          <a:solidFill>
            <a:srgbClr val="00B050"/>
          </a:solidFill>
        </p:spPr>
        <p:txBody>
          <a:bodyPr wrap="square" rtlCol="0">
            <a:spAutoFit/>
          </a:bodyPr>
          <a:lstStyle/>
          <a:p>
            <a:pPr algn="r" rtl="1"/>
            <a:r>
              <a:rPr lang="ar-JO" sz="2800" dirty="0">
                <a:solidFill>
                  <a:schemeClr val="bg1"/>
                </a:solidFill>
                <a:cs typeface="Calibri" panose="020F0502020204030204" pitchFamily="34" charset="0"/>
              </a:rPr>
              <a:t>مدة إجازة الأمومة</a:t>
            </a:r>
          </a:p>
        </p:txBody>
      </p:sp>
    </p:spTree>
    <p:extLst>
      <p:ext uri="{BB962C8B-B14F-4D97-AF65-F5344CB8AC3E}">
        <p14:creationId xmlns:p14="http://schemas.microsoft.com/office/powerpoint/2010/main" val="1749526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2318</TotalTime>
  <Words>1374</Words>
  <Application>Microsoft Office PowerPoint</Application>
  <PresentationFormat>Widescreen</PresentationFormat>
  <Paragraphs>88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Andalus</vt:lpstr>
      <vt:lpstr>Arial</vt:lpstr>
      <vt:lpstr>Calibri</vt:lpstr>
      <vt:lpstr>Calibri Light</vt:lpstr>
      <vt:lpstr>Droid Arabic Kufi</vt:lpstr>
      <vt:lpstr>Office Theme</vt:lpstr>
      <vt:lpstr>العدالة والمساواة بين الجنسين أمام القانون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مبادرة العدالة بين الجنسين والقانون</dc:title>
  <dc:creator>Nada Darwazeh</dc:creator>
  <cp:lastModifiedBy>Nada Darwazeh</cp:lastModifiedBy>
  <cp:revision>13</cp:revision>
  <dcterms:created xsi:type="dcterms:W3CDTF">2023-12-11T05:46:00Z</dcterms:created>
  <dcterms:modified xsi:type="dcterms:W3CDTF">2024-12-05T05:56:17Z</dcterms:modified>
</cp:coreProperties>
</file>